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3" r:id="rId4"/>
  </p:sldMasterIdLst>
  <p:sldIdLst>
    <p:sldId id="257" r:id="rId5"/>
    <p:sldId id="261" r:id="rId6"/>
    <p:sldId id="262" r:id="rId7"/>
    <p:sldId id="265" r:id="rId8"/>
    <p:sldId id="270" r:id="rId9"/>
    <p:sldId id="263" r:id="rId10"/>
    <p:sldId id="266" r:id="rId11"/>
    <p:sldId id="267" r:id="rId12"/>
    <p:sldId id="269" r:id="rId13"/>
    <p:sldId id="268" r:id="rId14"/>
    <p:sldId id="264"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44529"/>
    <a:srgbClr val="2B3922"/>
    <a:srgbClr val="2E3722"/>
    <a:srgbClr val="FCF7F1"/>
    <a:srgbClr val="B8D233"/>
    <a:srgbClr val="5CC6D6"/>
    <a:srgbClr val="F8D22F"/>
    <a:srgbClr val="F03F2B"/>
    <a:srgbClr val="3488A0"/>
    <a:srgbClr val="57903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19" autoAdjust="0"/>
  </p:normalViewPr>
  <p:slideViewPr>
    <p:cSldViewPr snapToGrid="0">
      <p:cViewPr varScale="1">
        <p:scale>
          <a:sx n="114" d="100"/>
          <a:sy n="114" d="100"/>
        </p:scale>
        <p:origin x="414"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diagrams/_rels/data1.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hyperlink" Target="https://scherlund.blogspot.com/2020/07/top-5-computer-science-colleges-in.html" TargetMode="External"/><Relationship Id="rId1" Type="http://schemas.openxmlformats.org/officeDocument/2006/relationships/image" Target="../media/image10.jpg"/><Relationship Id="rId6" Type="http://schemas.openxmlformats.org/officeDocument/2006/relationships/hyperlink" Target="https://arvrjourney.com/how-the-uae-are-embracing-emerging-technology-6b32419f904d" TargetMode="External"/><Relationship Id="rId5" Type="http://schemas.openxmlformats.org/officeDocument/2006/relationships/image" Target="../media/image12.jpg"/><Relationship Id="rId4" Type="http://schemas.openxmlformats.org/officeDocument/2006/relationships/hyperlink" Target="http://www.mynextmove.org/profile/summary/15-1199.11" TargetMode="External"/></Relationships>
</file>

<file path=ppt/diagrams/_rels/drawing1.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hyperlink" Target="https://scherlund.blogspot.com/2020/07/top-5-computer-science-colleges-in.html" TargetMode="External"/><Relationship Id="rId1" Type="http://schemas.openxmlformats.org/officeDocument/2006/relationships/image" Target="../media/image10.jpg"/><Relationship Id="rId6" Type="http://schemas.openxmlformats.org/officeDocument/2006/relationships/hyperlink" Target="https://arvrjourney.com/how-the-uae-are-embracing-emerging-technology-6b32419f904d" TargetMode="External"/><Relationship Id="rId5" Type="http://schemas.openxmlformats.org/officeDocument/2006/relationships/image" Target="../media/image12.jpg"/><Relationship Id="rId4" Type="http://schemas.openxmlformats.org/officeDocument/2006/relationships/hyperlink" Target="http://www.mynextmove.org/profile/summary/15-1199.11" TargetMode="External"/></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1A66772-F185-4D58-B8BB-E9370D7A7A2B}"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40FC4FFE-8987-4A26-B7F4-8A516F18ADAE}">
      <dgm:prSet/>
      <dgm:spPr/>
      <dgm:t>
        <a:bodyPr/>
        <a:lstStyle/>
        <a:p>
          <a:pPr>
            <a:lnSpc>
              <a:spcPct val="100000"/>
            </a:lnSpc>
            <a:defRPr cap="all"/>
          </a:pPr>
          <a:r>
            <a:rPr lang="en-US" dirty="0"/>
            <a:t>CIS&amp;T @ Pitt-Bradford</a:t>
          </a:r>
        </a:p>
      </dgm:t>
    </dgm:pt>
    <dgm:pt modelId="{CAD7EF86-FB23-41F6-BF42-040B36DEFDB1}" type="parTrans" cxnId="{C7AD8469-3C68-4AF9-AB82-79B0043AA120}">
      <dgm:prSet/>
      <dgm:spPr/>
      <dgm:t>
        <a:bodyPr/>
        <a:lstStyle/>
        <a:p>
          <a:endParaRPr lang="en-US"/>
        </a:p>
      </dgm:t>
    </dgm:pt>
    <dgm:pt modelId="{5B62599A-5C9B-48E7-896E-EA782AC60C8B}" type="sibTrans" cxnId="{C7AD8469-3C68-4AF9-AB82-79B0043AA120}">
      <dgm:prSet/>
      <dgm:spPr/>
      <dgm:t>
        <a:bodyPr/>
        <a:lstStyle/>
        <a:p>
          <a:endParaRPr lang="en-US"/>
        </a:p>
      </dgm:t>
    </dgm:pt>
    <dgm:pt modelId="{49225C73-1633-42F1-AB3B-7CB183E5F8B8}">
      <dgm:prSet/>
      <dgm:spPr/>
      <dgm:t>
        <a:bodyPr/>
        <a:lstStyle/>
        <a:p>
          <a:pPr>
            <a:lnSpc>
              <a:spcPct val="100000"/>
            </a:lnSpc>
            <a:defRPr cap="all"/>
          </a:pPr>
          <a:r>
            <a:rPr lang="en-US" dirty="0"/>
            <a:t>GAME DESIGN DEGREES + CERTIFICATIONS + OTHER IMPORTANT THINGS TO DO</a:t>
          </a:r>
        </a:p>
      </dgm:t>
    </dgm:pt>
    <dgm:pt modelId="{1A0E2090-1D4F-438A-8766-B6030CE01ADD}" type="parTrans" cxnId="{A9154303-8225-4248-91DC-1B0156A35F07}">
      <dgm:prSet/>
      <dgm:spPr/>
      <dgm:t>
        <a:bodyPr/>
        <a:lstStyle/>
        <a:p>
          <a:endParaRPr lang="en-US"/>
        </a:p>
      </dgm:t>
    </dgm:pt>
    <dgm:pt modelId="{9646853A-8964-4519-A5B1-0B7D18B2983D}" type="sibTrans" cxnId="{A9154303-8225-4248-91DC-1B0156A35F07}">
      <dgm:prSet/>
      <dgm:spPr/>
      <dgm:t>
        <a:bodyPr/>
        <a:lstStyle/>
        <a:p>
          <a:endParaRPr lang="en-US"/>
        </a:p>
      </dgm:t>
    </dgm:pt>
    <dgm:pt modelId="{1C383F32-22E8-4F62-A3E0-BDC3D5F48992}">
      <dgm:prSet/>
      <dgm:spPr/>
      <dgm:t>
        <a:bodyPr/>
        <a:lstStyle/>
        <a:p>
          <a:pPr>
            <a:lnSpc>
              <a:spcPct val="100000"/>
            </a:lnSpc>
            <a:defRPr cap="all"/>
          </a:pPr>
          <a:r>
            <a:rPr lang="en-US" dirty="0"/>
            <a:t>FUN STUFF TO CHECK OUT!</a:t>
          </a:r>
        </a:p>
      </dgm:t>
    </dgm:pt>
    <dgm:pt modelId="{A7920A2F-3244-4159-AF04-6A1D38B7B317}" type="parTrans" cxnId="{C4CCE57E-E871-46D6-BAD5-880252C95D22}">
      <dgm:prSet/>
      <dgm:spPr/>
      <dgm:t>
        <a:bodyPr/>
        <a:lstStyle/>
        <a:p>
          <a:endParaRPr lang="en-US"/>
        </a:p>
      </dgm:t>
    </dgm:pt>
    <dgm:pt modelId="{8500F72A-2C6D-4FDF-9C1D-CA691380EB0B}" type="sibTrans" cxnId="{C4CCE57E-E871-46D6-BAD5-880252C95D22}">
      <dgm:prSet/>
      <dgm:spPr/>
      <dgm:t>
        <a:bodyPr/>
        <a:lstStyle/>
        <a:p>
          <a:endParaRPr lang="en-US"/>
        </a:p>
      </dgm:t>
    </dgm:pt>
    <dgm:pt modelId="{50B3CE7C-E10B-4E23-BD93-03664997C932}" type="pres">
      <dgm:prSet presAssocID="{01A66772-F185-4D58-B8BB-E9370D7A7A2B}" presName="root" presStyleCnt="0">
        <dgm:presLayoutVars>
          <dgm:dir/>
          <dgm:resizeHandles val="exact"/>
        </dgm:presLayoutVars>
      </dgm:prSet>
      <dgm:spPr/>
    </dgm:pt>
    <dgm:pt modelId="{DE9CE479-E4AE-4283-AEF1-10C1535B4324}" type="pres">
      <dgm:prSet presAssocID="{40FC4FFE-8987-4A26-B7F4-8A516F18ADAE}" presName="compNode" presStyleCnt="0"/>
      <dgm:spPr/>
    </dgm:pt>
    <dgm:pt modelId="{B59FCF02-CAD2-4D6F-9542-AD86711168CA}" type="pres">
      <dgm:prSet presAssocID="{40FC4FFE-8987-4A26-B7F4-8A516F18ADAE}" presName="iconBgRect" presStyleLbl="bgShp" presStyleIdx="0" presStyleCnt="3"/>
      <dgm:spPr/>
    </dgm:pt>
    <dgm:pt modelId="{7C175B98-93F4-4D7C-BB95-1514AB879CD5}" type="pres">
      <dgm:prSet presAssocID="{40FC4FFE-8987-4A26-B7F4-8A516F18ADAE}" presName="iconRect" presStyleLbl="node1" presStyleIdx="0" presStyleCnt="3"/>
      <dgm:spPr>
        <a:blipFill>
          <a:blip xmlns:r="http://schemas.openxmlformats.org/officeDocument/2006/relationships" r:embed="rId1">
            <a:extLst>
              <a:ext uri="{837473B0-CC2E-450A-ABE3-18F120FF3D39}">
                <a1611:picAttrSrcUrl xmlns:a1611="http://schemas.microsoft.com/office/drawing/2016/11/main" r:id="rId2"/>
              </a:ext>
            </a:extLst>
          </a:blip>
          <a:srcRect/>
          <a:stretch>
            <a:fillRect l="-28000" r="-28000"/>
          </a:stretch>
        </a:blipFill>
        <a:ln>
          <a:noFill/>
        </a:ln>
      </dgm:spPr>
    </dgm:pt>
    <dgm:pt modelId="{677A3090-5F01-43FD-9FA6-C0420AD80FD6}" type="pres">
      <dgm:prSet presAssocID="{40FC4FFE-8987-4A26-B7F4-8A516F18ADAE}" presName="spaceRect" presStyleCnt="0"/>
      <dgm:spPr/>
    </dgm:pt>
    <dgm:pt modelId="{127117FB-F8A7-4A20-A8A7-EC686DDC76D0}" type="pres">
      <dgm:prSet presAssocID="{40FC4FFE-8987-4A26-B7F4-8A516F18ADAE}" presName="textRect" presStyleLbl="revTx" presStyleIdx="0" presStyleCnt="3">
        <dgm:presLayoutVars>
          <dgm:chMax val="1"/>
          <dgm:chPref val="1"/>
        </dgm:presLayoutVars>
      </dgm:prSet>
      <dgm:spPr/>
    </dgm:pt>
    <dgm:pt modelId="{FD1EED9C-83D3-41AD-A09B-D3B36354168F}" type="pres">
      <dgm:prSet presAssocID="{5B62599A-5C9B-48E7-896E-EA782AC60C8B}" presName="sibTrans" presStyleCnt="0"/>
      <dgm:spPr/>
    </dgm:pt>
    <dgm:pt modelId="{C998AB0A-577D-44AA-A068-F634DDE7BD47}" type="pres">
      <dgm:prSet presAssocID="{49225C73-1633-42F1-AB3B-7CB183E5F8B8}" presName="compNode" presStyleCnt="0"/>
      <dgm:spPr/>
    </dgm:pt>
    <dgm:pt modelId="{BCD8CDD9-0C56-4401-ADB1-8B48DAB2C96F}" type="pres">
      <dgm:prSet presAssocID="{49225C73-1633-42F1-AB3B-7CB183E5F8B8}" presName="iconBgRect" presStyleLbl="bgShp" presStyleIdx="1" presStyleCnt="3"/>
      <dgm:spPr/>
    </dgm:pt>
    <dgm:pt modelId="{DB4CA7C4-FCA1-4127-B20A-2A5C031A3CF4}" type="pres">
      <dgm:prSet presAssocID="{49225C73-1633-42F1-AB3B-7CB183E5F8B8}"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a:stretch>
            <a:fillRect l="-39000" r="-39000"/>
          </a:stretch>
        </a:blipFill>
        <a:ln>
          <a:noFill/>
        </a:ln>
      </dgm:spPr>
    </dgm:pt>
    <dgm:pt modelId="{9B0C8FBF-0BDD-48A5-967E-F3FE71659F6A}" type="pres">
      <dgm:prSet presAssocID="{49225C73-1633-42F1-AB3B-7CB183E5F8B8}" presName="spaceRect" presStyleCnt="0"/>
      <dgm:spPr/>
    </dgm:pt>
    <dgm:pt modelId="{7E6FE37A-5DB0-4899-9FCB-0CE39BC185F8}" type="pres">
      <dgm:prSet presAssocID="{49225C73-1633-42F1-AB3B-7CB183E5F8B8}" presName="textRect" presStyleLbl="revTx" presStyleIdx="1" presStyleCnt="3">
        <dgm:presLayoutVars>
          <dgm:chMax val="1"/>
          <dgm:chPref val="1"/>
        </dgm:presLayoutVars>
      </dgm:prSet>
      <dgm:spPr/>
    </dgm:pt>
    <dgm:pt modelId="{5A266296-0042-402F-92EF-D59AB148E92E}" type="pres">
      <dgm:prSet presAssocID="{9646853A-8964-4519-A5B1-0B7D18B2983D}" presName="sibTrans" presStyleCnt="0"/>
      <dgm:spPr/>
    </dgm:pt>
    <dgm:pt modelId="{ECFA770B-DE2C-4683-A038-58D0FE44BC27}" type="pres">
      <dgm:prSet presAssocID="{1C383F32-22E8-4F62-A3E0-BDC3D5F48992}" presName="compNode" presStyleCnt="0"/>
      <dgm:spPr/>
    </dgm:pt>
    <dgm:pt modelId="{FF93E135-77D6-48A0-8871-9BC93D705D06}" type="pres">
      <dgm:prSet presAssocID="{1C383F32-22E8-4F62-A3E0-BDC3D5F48992}" presName="iconBgRect" presStyleLbl="bgShp" presStyleIdx="2" presStyleCnt="3"/>
      <dgm:spPr/>
    </dgm:pt>
    <dgm:pt modelId="{39509775-983E-4110-B989-EE2CD6514BE0}" type="pres">
      <dgm:prSet presAssocID="{1C383F32-22E8-4F62-A3E0-BDC3D5F48992}"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a:stretch>
            <a:fillRect t="-1000" b="-1000"/>
          </a:stretch>
        </a:blipFill>
        <a:ln>
          <a:noFill/>
        </a:ln>
      </dgm:spPr>
    </dgm:pt>
    <dgm:pt modelId="{493B43B2-705C-4AE5-8A77-D8DEEDA1B5CF}" type="pres">
      <dgm:prSet presAssocID="{1C383F32-22E8-4F62-A3E0-BDC3D5F48992}" presName="spaceRect" presStyleCnt="0"/>
      <dgm:spPr/>
    </dgm:pt>
    <dgm:pt modelId="{1AEDC777-00B3-41D7-9AE1-23D741E941C3}" type="pres">
      <dgm:prSet presAssocID="{1C383F32-22E8-4F62-A3E0-BDC3D5F48992}" presName="textRect" presStyleLbl="revTx" presStyleIdx="2" presStyleCnt="3">
        <dgm:presLayoutVars>
          <dgm:chMax val="1"/>
          <dgm:chPref val="1"/>
        </dgm:presLayoutVars>
      </dgm:prSet>
      <dgm:spPr/>
    </dgm:pt>
  </dgm:ptLst>
  <dgm:cxnLst>
    <dgm:cxn modelId="{A9154303-8225-4248-91DC-1B0156A35F07}" srcId="{01A66772-F185-4D58-B8BB-E9370D7A7A2B}" destId="{49225C73-1633-42F1-AB3B-7CB183E5F8B8}" srcOrd="1" destOrd="0" parTransId="{1A0E2090-1D4F-438A-8766-B6030CE01ADD}" sibTransId="{9646853A-8964-4519-A5B1-0B7D18B2983D}"/>
    <dgm:cxn modelId="{7A710F69-5154-4855-ACF5-BC7C1BF85A80}" type="presOf" srcId="{49225C73-1633-42F1-AB3B-7CB183E5F8B8}" destId="{7E6FE37A-5DB0-4899-9FCB-0CE39BC185F8}" srcOrd="0" destOrd="0" presId="urn:microsoft.com/office/officeart/2018/5/layout/IconCircleLabelList"/>
    <dgm:cxn modelId="{C7AD8469-3C68-4AF9-AB82-79B0043AA120}" srcId="{01A66772-F185-4D58-B8BB-E9370D7A7A2B}" destId="{40FC4FFE-8987-4A26-B7F4-8A516F18ADAE}" srcOrd="0" destOrd="0" parTransId="{CAD7EF86-FB23-41F6-BF42-040B36DEFDB1}" sibTransId="{5B62599A-5C9B-48E7-896E-EA782AC60C8B}"/>
    <dgm:cxn modelId="{676D3A6A-6EA7-4483-BB12-0BD4A7D7AF9D}" type="presOf" srcId="{01A66772-F185-4D58-B8BB-E9370D7A7A2B}" destId="{50B3CE7C-E10B-4E23-BD93-03664997C932}" srcOrd="0" destOrd="0" presId="urn:microsoft.com/office/officeart/2018/5/layout/IconCircleLabelList"/>
    <dgm:cxn modelId="{1496FC70-DB8B-48D4-98DE-DD2856E389EE}" type="presOf" srcId="{1C383F32-22E8-4F62-A3E0-BDC3D5F48992}" destId="{1AEDC777-00B3-41D7-9AE1-23D741E941C3}" srcOrd="0" destOrd="0" presId="urn:microsoft.com/office/officeart/2018/5/layout/IconCircleLabelList"/>
    <dgm:cxn modelId="{C4CCE57E-E871-46D6-BAD5-880252C95D22}" srcId="{01A66772-F185-4D58-B8BB-E9370D7A7A2B}" destId="{1C383F32-22E8-4F62-A3E0-BDC3D5F48992}" srcOrd="2" destOrd="0" parTransId="{A7920A2F-3244-4159-AF04-6A1D38B7B317}" sibTransId="{8500F72A-2C6D-4FDF-9C1D-CA691380EB0B}"/>
    <dgm:cxn modelId="{355227E3-55E0-4343-BC8D-FC0EB1694F48}" type="presOf" srcId="{40FC4FFE-8987-4A26-B7F4-8A516F18ADAE}" destId="{127117FB-F8A7-4A20-A8A7-EC686DDC76D0}" srcOrd="0" destOrd="0" presId="urn:microsoft.com/office/officeart/2018/5/layout/IconCircleLabelList"/>
    <dgm:cxn modelId="{555498CB-3ED1-404E-A25F-EB243EFC5FB1}" type="presParOf" srcId="{50B3CE7C-E10B-4E23-BD93-03664997C932}" destId="{DE9CE479-E4AE-4283-AEF1-10C1535B4324}" srcOrd="0" destOrd="0" presId="urn:microsoft.com/office/officeart/2018/5/layout/IconCircleLabelList"/>
    <dgm:cxn modelId="{11F12D49-CD08-4D50-BD13-3ECBC3A476A4}" type="presParOf" srcId="{DE9CE479-E4AE-4283-AEF1-10C1535B4324}" destId="{B59FCF02-CAD2-4D6F-9542-AD86711168CA}" srcOrd="0" destOrd="0" presId="urn:microsoft.com/office/officeart/2018/5/layout/IconCircleLabelList"/>
    <dgm:cxn modelId="{F443A659-540B-487B-97F9-49219CF60D6B}" type="presParOf" srcId="{DE9CE479-E4AE-4283-AEF1-10C1535B4324}" destId="{7C175B98-93F4-4D7C-BB95-1514AB879CD5}" srcOrd="1" destOrd="0" presId="urn:microsoft.com/office/officeart/2018/5/layout/IconCircleLabelList"/>
    <dgm:cxn modelId="{A503D7AB-7D64-4163-93B5-1CEEDAE81823}" type="presParOf" srcId="{DE9CE479-E4AE-4283-AEF1-10C1535B4324}" destId="{677A3090-5F01-43FD-9FA6-C0420AD80FD6}" srcOrd="2" destOrd="0" presId="urn:microsoft.com/office/officeart/2018/5/layout/IconCircleLabelList"/>
    <dgm:cxn modelId="{780188ED-7DCE-45BB-B6AF-91BE48969612}" type="presParOf" srcId="{DE9CE479-E4AE-4283-AEF1-10C1535B4324}" destId="{127117FB-F8A7-4A20-A8A7-EC686DDC76D0}" srcOrd="3" destOrd="0" presId="urn:microsoft.com/office/officeart/2018/5/layout/IconCircleLabelList"/>
    <dgm:cxn modelId="{155719F8-A89B-4E96-BC49-C48BC717F480}" type="presParOf" srcId="{50B3CE7C-E10B-4E23-BD93-03664997C932}" destId="{FD1EED9C-83D3-41AD-A09B-D3B36354168F}" srcOrd="1" destOrd="0" presId="urn:microsoft.com/office/officeart/2018/5/layout/IconCircleLabelList"/>
    <dgm:cxn modelId="{2772E199-56B0-4310-A55E-67D00CA3E59E}" type="presParOf" srcId="{50B3CE7C-E10B-4E23-BD93-03664997C932}" destId="{C998AB0A-577D-44AA-A068-F634DDE7BD47}" srcOrd="2" destOrd="0" presId="urn:microsoft.com/office/officeart/2018/5/layout/IconCircleLabelList"/>
    <dgm:cxn modelId="{4E351D18-D97F-4B92-A608-2E9600B91C28}" type="presParOf" srcId="{C998AB0A-577D-44AA-A068-F634DDE7BD47}" destId="{BCD8CDD9-0C56-4401-ADB1-8B48DAB2C96F}" srcOrd="0" destOrd="0" presId="urn:microsoft.com/office/officeart/2018/5/layout/IconCircleLabelList"/>
    <dgm:cxn modelId="{B3DC724C-4569-4E9D-BD5A-49E4CD991FD0}" type="presParOf" srcId="{C998AB0A-577D-44AA-A068-F634DDE7BD47}" destId="{DB4CA7C4-FCA1-4127-B20A-2A5C031A3CF4}" srcOrd="1" destOrd="0" presId="urn:microsoft.com/office/officeart/2018/5/layout/IconCircleLabelList"/>
    <dgm:cxn modelId="{AD1AB552-CCE0-4911-BB9E-5D4A60B21F4F}" type="presParOf" srcId="{C998AB0A-577D-44AA-A068-F634DDE7BD47}" destId="{9B0C8FBF-0BDD-48A5-967E-F3FE71659F6A}" srcOrd="2" destOrd="0" presId="urn:microsoft.com/office/officeart/2018/5/layout/IconCircleLabelList"/>
    <dgm:cxn modelId="{8558F796-2D01-40FE-A21A-7530EEBC3BC3}" type="presParOf" srcId="{C998AB0A-577D-44AA-A068-F634DDE7BD47}" destId="{7E6FE37A-5DB0-4899-9FCB-0CE39BC185F8}" srcOrd="3" destOrd="0" presId="urn:microsoft.com/office/officeart/2018/5/layout/IconCircleLabelList"/>
    <dgm:cxn modelId="{1532E2BE-82E9-40A4-A6F7-40B60FC879AE}" type="presParOf" srcId="{50B3CE7C-E10B-4E23-BD93-03664997C932}" destId="{5A266296-0042-402F-92EF-D59AB148E92E}" srcOrd="3" destOrd="0" presId="urn:microsoft.com/office/officeart/2018/5/layout/IconCircleLabelList"/>
    <dgm:cxn modelId="{3A7F4DB9-1469-4F58-B633-24B7EEE084D1}" type="presParOf" srcId="{50B3CE7C-E10B-4E23-BD93-03664997C932}" destId="{ECFA770B-DE2C-4683-A038-58D0FE44BC27}" srcOrd="4" destOrd="0" presId="urn:microsoft.com/office/officeart/2018/5/layout/IconCircleLabelList"/>
    <dgm:cxn modelId="{91311827-CDAC-4BA8-B4A3-117AFD1CEE2D}" type="presParOf" srcId="{ECFA770B-DE2C-4683-A038-58D0FE44BC27}" destId="{FF93E135-77D6-48A0-8871-9BC93D705D06}" srcOrd="0" destOrd="0" presId="urn:microsoft.com/office/officeart/2018/5/layout/IconCircleLabelList"/>
    <dgm:cxn modelId="{83B7CA40-11B7-4507-8422-A40F02D469B2}" type="presParOf" srcId="{ECFA770B-DE2C-4683-A038-58D0FE44BC27}" destId="{39509775-983E-4110-B989-EE2CD6514BE0}" srcOrd="1" destOrd="0" presId="urn:microsoft.com/office/officeart/2018/5/layout/IconCircleLabelList"/>
    <dgm:cxn modelId="{A44BB251-01EB-4DEF-A28C-6D495183E4DC}" type="presParOf" srcId="{ECFA770B-DE2C-4683-A038-58D0FE44BC27}" destId="{493B43B2-705C-4AE5-8A77-D8DEEDA1B5CF}" srcOrd="2" destOrd="0" presId="urn:microsoft.com/office/officeart/2018/5/layout/IconCircleLabelList"/>
    <dgm:cxn modelId="{1EFA52DF-3C80-4DAA-BED6-AFE2F81796B2}" type="presParOf" srcId="{ECFA770B-DE2C-4683-A038-58D0FE44BC27}" destId="{1AEDC777-00B3-41D7-9AE1-23D741E941C3}"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9FCF02-CAD2-4D6F-9542-AD86711168CA}">
      <dsp:nvSpPr>
        <dsp:cNvPr id="0" name=""/>
        <dsp:cNvSpPr/>
      </dsp:nvSpPr>
      <dsp:spPr>
        <a:xfrm>
          <a:off x="616949" y="310305"/>
          <a:ext cx="1818562" cy="1818562"/>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C175B98-93F4-4D7C-BB95-1514AB879CD5}">
      <dsp:nvSpPr>
        <dsp:cNvPr id="0" name=""/>
        <dsp:cNvSpPr/>
      </dsp:nvSpPr>
      <dsp:spPr>
        <a:xfrm>
          <a:off x="1004512" y="697868"/>
          <a:ext cx="1043437" cy="1043437"/>
        </a:xfrm>
        <a:prstGeom prst="rect">
          <a:avLst/>
        </a:prstGeom>
        <a:blipFill>
          <a:blip xmlns:r="http://schemas.openxmlformats.org/officeDocument/2006/relationships" r:embed="rId1">
            <a:extLst>
              <a:ext uri="{837473B0-CC2E-450A-ABE3-18F120FF3D39}">
                <a1611:picAttrSrcUrl xmlns:a1611="http://schemas.microsoft.com/office/drawing/2016/11/main" r:id="rId2"/>
              </a:ext>
            </a:extLst>
          </a:blip>
          <a:srcRect/>
          <a:stretch>
            <a:fillRect l="-28000" r="-28000"/>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27117FB-F8A7-4A20-A8A7-EC686DDC76D0}">
      <dsp:nvSpPr>
        <dsp:cNvPr id="0" name=""/>
        <dsp:cNvSpPr/>
      </dsp:nvSpPr>
      <dsp:spPr>
        <a:xfrm>
          <a:off x="35606" y="2695306"/>
          <a:ext cx="2981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cap="all"/>
          </a:pPr>
          <a:r>
            <a:rPr lang="en-US" sz="1500" kern="1200" dirty="0"/>
            <a:t>CIS&amp;T @ Pitt-Bradford</a:t>
          </a:r>
        </a:p>
      </dsp:txBody>
      <dsp:txXfrm>
        <a:off x="35606" y="2695306"/>
        <a:ext cx="2981250" cy="720000"/>
      </dsp:txXfrm>
    </dsp:sp>
    <dsp:sp modelId="{BCD8CDD9-0C56-4401-ADB1-8B48DAB2C96F}">
      <dsp:nvSpPr>
        <dsp:cNvPr id="0" name=""/>
        <dsp:cNvSpPr/>
      </dsp:nvSpPr>
      <dsp:spPr>
        <a:xfrm>
          <a:off x="4119918" y="310305"/>
          <a:ext cx="1818562" cy="1818562"/>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B4CA7C4-FCA1-4127-B20A-2A5C031A3CF4}">
      <dsp:nvSpPr>
        <dsp:cNvPr id="0" name=""/>
        <dsp:cNvSpPr/>
      </dsp:nvSpPr>
      <dsp:spPr>
        <a:xfrm>
          <a:off x="4507481" y="697868"/>
          <a:ext cx="1043437" cy="1043437"/>
        </a:xfrm>
        <a:prstGeom prst="rect">
          <a:avLst/>
        </a:prstGeom>
        <a:blipFill>
          <a:blip xmlns:r="http://schemas.openxmlformats.org/officeDocument/2006/relationships"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a:stretch>
            <a:fillRect l="-39000" r="-39000"/>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E6FE37A-5DB0-4899-9FCB-0CE39BC185F8}">
      <dsp:nvSpPr>
        <dsp:cNvPr id="0" name=""/>
        <dsp:cNvSpPr/>
      </dsp:nvSpPr>
      <dsp:spPr>
        <a:xfrm>
          <a:off x="3538574" y="2695306"/>
          <a:ext cx="2981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cap="all"/>
          </a:pPr>
          <a:r>
            <a:rPr lang="en-US" sz="1500" kern="1200" dirty="0"/>
            <a:t>GAME DESIGN DEGREES + CERTIFICATIONS + OTHER IMPORTANT THINGS TO DO</a:t>
          </a:r>
        </a:p>
      </dsp:txBody>
      <dsp:txXfrm>
        <a:off x="3538574" y="2695306"/>
        <a:ext cx="2981250" cy="720000"/>
      </dsp:txXfrm>
    </dsp:sp>
    <dsp:sp modelId="{FF93E135-77D6-48A0-8871-9BC93D705D06}">
      <dsp:nvSpPr>
        <dsp:cNvPr id="0" name=""/>
        <dsp:cNvSpPr/>
      </dsp:nvSpPr>
      <dsp:spPr>
        <a:xfrm>
          <a:off x="7622887" y="310305"/>
          <a:ext cx="1818562" cy="1818562"/>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9509775-983E-4110-B989-EE2CD6514BE0}">
      <dsp:nvSpPr>
        <dsp:cNvPr id="0" name=""/>
        <dsp:cNvSpPr/>
      </dsp:nvSpPr>
      <dsp:spPr>
        <a:xfrm>
          <a:off x="8010450" y="697868"/>
          <a:ext cx="1043437" cy="1043437"/>
        </a:xfrm>
        <a:prstGeom prst="rect">
          <a:avLst/>
        </a:prstGeom>
        <a:blipFill>
          <a:blip xmlns:r="http://schemas.openxmlformats.org/officeDocument/2006/relationships"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a:stretch>
            <a:fillRect t="-1000" b="-1000"/>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AEDC777-00B3-41D7-9AE1-23D741E941C3}">
      <dsp:nvSpPr>
        <dsp:cNvPr id="0" name=""/>
        <dsp:cNvSpPr/>
      </dsp:nvSpPr>
      <dsp:spPr>
        <a:xfrm>
          <a:off x="7041543" y="2695306"/>
          <a:ext cx="2981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cap="all"/>
          </a:pPr>
          <a:r>
            <a:rPr lang="en-US" sz="1500" kern="1200" dirty="0"/>
            <a:t>FUN STUFF TO CHECK OUT!</a:t>
          </a:r>
        </a:p>
      </dsp:txBody>
      <dsp:txXfrm>
        <a:off x="7041543" y="2695306"/>
        <a:ext cx="2981250" cy="720000"/>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4DB13E-F722-4ED6-BB00-556651E95281}"/>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0" name="Rectangle 9"/>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7" name="Group 6">
            <a:extLst>
              <a:ext uri="{FF2B5EF4-FFF2-40B4-BE49-F238E27FC236}">
                <a16:creationId xmlns:a16="http://schemas.microsoft.com/office/drawing/2014/main" id="{E26428D7-C6F3-473D-A360-A3F5C3E8728C}"/>
              </a:ext>
            </a:extLst>
          </p:cNvPr>
          <p:cNvGrpSpPr/>
          <p:nvPr/>
        </p:nvGrpSpPr>
        <p:grpSpPr>
          <a:xfrm>
            <a:off x="5250180" y="1267730"/>
            <a:ext cx="1691640" cy="615934"/>
            <a:chOff x="5250180" y="1267730"/>
            <a:chExt cx="1691640" cy="615934"/>
          </a:xfrm>
        </p:grpSpPr>
        <p:cxnSp>
          <p:nvCxnSpPr>
            <p:cNvPr id="17" name="Straight Connector 16"/>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629103" y="2244830"/>
            <a:ext cx="8933796" cy="2437232"/>
          </a:xfrm>
        </p:spPr>
        <p:txBody>
          <a:bodyPr tIns="45720" bIns="45720" anchor="ctr">
            <a:normAutofit/>
          </a:bodyPr>
          <a:lstStyle>
            <a:lvl1pPr algn="ctr">
              <a:lnSpc>
                <a:spcPct val="83000"/>
              </a:lnSpc>
              <a:defRPr lang="en-US" sz="6800" b="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Subtitle 2"/>
          <p:cNvSpPr>
            <a:spLocks noGrp="1"/>
          </p:cNvSpPr>
          <p:nvPr>
            <p:ph type="subTitle" idx="1"/>
          </p:nvPr>
        </p:nvSpPr>
        <p:spPr>
          <a:xfrm>
            <a:off x="1629101" y="4682062"/>
            <a:ext cx="8936846" cy="457201"/>
          </a:xfrm>
        </p:spPr>
        <p:txBody>
          <a:bodyPr>
            <a:normAutofit/>
          </a:bodyPr>
          <a:lstStyle>
            <a:lvl1pPr marL="0" indent="0" algn="ctr">
              <a:spcBef>
                <a:spcPts val="0"/>
              </a:spcBef>
              <a:buNone/>
              <a:defRPr sz="1800" spc="80" baseline="0">
                <a:solidFill>
                  <a:schemeClr val="tx1">
                    <a:lumMod val="95000"/>
                    <a:lumOff val="5000"/>
                  </a:schemeClr>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0" name="Date Placeholder 19"/>
          <p:cNvSpPr>
            <a:spLocks noGrp="1"/>
          </p:cNvSpPr>
          <p:nvPr>
            <p:ph type="dt" sz="half" idx="10"/>
          </p:nvPr>
        </p:nvSpPr>
        <p:spPr>
          <a:xfrm>
            <a:off x="5318760" y="1341256"/>
            <a:ext cx="1554480" cy="485546"/>
          </a:xfrm>
        </p:spPr>
        <p:txBody>
          <a:bodyPr/>
          <a:lstStyle>
            <a:lvl1pPr algn="ctr">
              <a:defRPr sz="1300" spc="0" baseline="0">
                <a:solidFill>
                  <a:srgbClr val="FFFFFF"/>
                </a:solidFill>
                <a:latin typeface="+mn-lt"/>
              </a:defRPr>
            </a:lvl1pPr>
          </a:lstStyle>
          <a:p>
            <a:fld id="{EA0C0817-A112-4847-8014-A94B7D2A4EA3}" type="datetime1">
              <a:rPr lang="en-US" smtClean="0"/>
              <a:t>3/27/2022</a:t>
            </a:fld>
            <a:endParaRPr lang="en-US" dirty="0"/>
          </a:p>
        </p:txBody>
      </p:sp>
      <p:sp>
        <p:nvSpPr>
          <p:cNvPr id="21" name="Footer Placeholder 20"/>
          <p:cNvSpPr>
            <a:spLocks noGrp="1"/>
          </p:cNvSpPr>
          <p:nvPr>
            <p:ph type="ftr" sz="quarter" idx="11"/>
          </p:nvPr>
        </p:nvSpPr>
        <p:spPr>
          <a:xfrm>
            <a:off x="1629100" y="5177408"/>
            <a:ext cx="5730295" cy="228600"/>
          </a:xfrm>
        </p:spPr>
        <p:txBody>
          <a:bodyPr/>
          <a:lstStyle>
            <a:lvl1pPr algn="l">
              <a:defRPr>
                <a:solidFill>
                  <a:schemeClr val="tx1">
                    <a:lumMod val="85000"/>
                    <a:lumOff val="15000"/>
                  </a:schemeClr>
                </a:solidFill>
              </a:defRPr>
            </a:lvl1pPr>
          </a:lstStyle>
          <a:p>
            <a:endParaRPr lang="en-US" dirty="0"/>
          </a:p>
        </p:txBody>
      </p:sp>
      <p:sp>
        <p:nvSpPr>
          <p:cNvPr id="22" name="Slide Number Placeholder 21"/>
          <p:cNvSpPr>
            <a:spLocks noGrp="1"/>
          </p:cNvSpPr>
          <p:nvPr>
            <p:ph type="sldNum" sz="quarter" idx="12"/>
          </p:nvPr>
        </p:nvSpPr>
        <p:spPr>
          <a:xfrm>
            <a:off x="8606920" y="5177408"/>
            <a:ext cx="1955980"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41477701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32B432-ACDA-4023-A761-2BAB76577B62}" type="datetime1">
              <a:rPr lang="en-US" smtClean="0"/>
              <a:t>3/27/2022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1537087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A4A1889-E37C-4EC3-9E41-9DAD221CF389}"/>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23" name="Rectangle 22"/>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29156" y="2275165"/>
            <a:ext cx="8933688" cy="2406895"/>
          </a:xfrm>
        </p:spPr>
        <p:txBody>
          <a:bodyPr anchor="ctr">
            <a:normAutofit/>
          </a:bodyPr>
          <a:lstStyle>
            <a:lvl1pPr algn="ctr">
              <a:lnSpc>
                <a:spcPct val="83000"/>
              </a:lnSpc>
              <a:defRPr lang="en-US" sz="680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grpSp>
        <p:nvGrpSpPr>
          <p:cNvPr id="16" name="Group 15">
            <a:extLst>
              <a:ext uri="{FF2B5EF4-FFF2-40B4-BE49-F238E27FC236}">
                <a16:creationId xmlns:a16="http://schemas.microsoft.com/office/drawing/2014/main" id="{1683EB04-C23E-490C-A1A6-030CF79D23C8}"/>
              </a:ext>
            </a:extLst>
          </p:cNvPr>
          <p:cNvGrpSpPr/>
          <p:nvPr/>
        </p:nvGrpSpPr>
        <p:grpSpPr>
          <a:xfrm>
            <a:off x="5250180" y="1267730"/>
            <a:ext cx="1691640" cy="615934"/>
            <a:chOff x="5250180" y="1267730"/>
            <a:chExt cx="1691640" cy="615934"/>
          </a:xfrm>
        </p:grpSpPr>
        <p:cxnSp>
          <p:nvCxnSpPr>
            <p:cNvPr id="17" name="Straight Connector 16">
              <a:extLst>
                <a:ext uri="{FF2B5EF4-FFF2-40B4-BE49-F238E27FC236}">
                  <a16:creationId xmlns:a16="http://schemas.microsoft.com/office/drawing/2014/main" id="{F8A84C03-E1CA-4A4E-81D6-9BB0C335B7A0}"/>
                </a:ext>
              </a:extLst>
            </p:cNvPr>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A26FB5A-D5D1-4DAB-AC43-7F51A7F2D197}"/>
                </a:ext>
              </a:extLst>
            </p:cNvPr>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9303F14-E560-4C02-94F4-B4695FE26813}"/>
                </a:ext>
              </a:extLst>
            </p:cNvPr>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3" name="Text Placeholder 2"/>
          <p:cNvSpPr>
            <a:spLocks noGrp="1"/>
          </p:cNvSpPr>
          <p:nvPr>
            <p:ph type="body" idx="1"/>
          </p:nvPr>
        </p:nvSpPr>
        <p:spPr>
          <a:xfrm>
            <a:off x="1629156" y="4682062"/>
            <a:ext cx="8939784" cy="457200"/>
          </a:xfrm>
        </p:spPr>
        <p:txBody>
          <a:bodyPr anchor="t">
            <a:normAutofit/>
          </a:bodyPr>
          <a:lstStyle>
            <a:lvl1pPr marL="0" indent="0" algn="ctr">
              <a:buNone/>
              <a:tabLst>
                <a:tab pos="2633663" algn="l"/>
              </a:tabLst>
              <a:defRPr sz="1800">
                <a:solidFill>
                  <a:schemeClr val="tx1">
                    <a:lumMod val="95000"/>
                    <a:lumOff val="5000"/>
                  </a:schemeClr>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318760" y="1344502"/>
            <a:ext cx="1554480" cy="498781"/>
          </a:xfrm>
        </p:spPr>
        <p:txBody>
          <a:bodyPr/>
          <a:lstStyle>
            <a:lvl1pPr algn="ctr">
              <a:defRPr lang="en-US" sz="1300" kern="1200" spc="0" baseline="0">
                <a:solidFill>
                  <a:srgbClr val="FFFFFF"/>
                </a:solidFill>
                <a:latin typeface="+mn-lt"/>
                <a:ea typeface="+mn-ea"/>
                <a:cs typeface="+mn-cs"/>
              </a:defRPr>
            </a:lvl1pPr>
          </a:lstStyle>
          <a:p>
            <a:fld id="{D9C646AA-F36E-4540-911D-FFFC0A0EF24A}" type="datetime1">
              <a:rPr lang="en-US" smtClean="0"/>
              <a:t>3/27/2022</a:t>
            </a:fld>
            <a:endParaRPr lang="en-US" dirty="0"/>
          </a:p>
        </p:txBody>
      </p:sp>
      <p:sp>
        <p:nvSpPr>
          <p:cNvPr id="5" name="Footer Placeholder 4"/>
          <p:cNvSpPr>
            <a:spLocks noGrp="1"/>
          </p:cNvSpPr>
          <p:nvPr>
            <p:ph type="ftr" sz="quarter" idx="11"/>
          </p:nvPr>
        </p:nvSpPr>
        <p:spPr>
          <a:xfrm>
            <a:off x="1629157" y="5177408"/>
            <a:ext cx="5660134" cy="228600"/>
          </a:xfrm>
        </p:spPr>
        <p:txBody>
          <a:bodyPr/>
          <a:lstStyle>
            <a:lvl1pPr algn="l">
              <a:defRPr>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12"/>
          </p:nvPr>
        </p:nvSpPr>
        <p:spPr>
          <a:xfrm>
            <a:off x="8604504" y="5177408"/>
            <a:ext cx="1958339"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6060714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680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6176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9186D26-FA5F-4637-B602-B7C2DC34CFD4}" type="datetime1">
              <a:rPr lang="en-US" smtClean="0"/>
              <a:t>3/27/2022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7446721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9848" y="2074334"/>
            <a:ext cx="4663440" cy="640080"/>
          </a:xfrm>
        </p:spPr>
        <p:txBody>
          <a:bodyPr anchor="ctr">
            <a:normAutofit/>
          </a:bodyPr>
          <a:lstStyle>
            <a:lvl1pPr marL="0" indent="0" algn="l">
              <a:spcBef>
                <a:spcPts val="0"/>
              </a:spcBef>
              <a:buNone/>
              <a:defRPr sz="1900" b="1" i="0">
                <a:solidFill>
                  <a:schemeClr val="tx1"/>
                </a:solidFill>
                <a:latin typeface="+mn-lt"/>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92472"/>
            <a:ext cx="4663440" cy="3163825"/>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58712" y="2074334"/>
            <a:ext cx="4663440" cy="640080"/>
          </a:xfrm>
        </p:spPr>
        <p:txBody>
          <a:bodyPr anchor="ctr">
            <a:normAutofit/>
          </a:bodyPr>
          <a:lstStyle>
            <a:lvl1pPr marL="0" indent="0" algn="l">
              <a:spcBef>
                <a:spcPts val="0"/>
              </a:spcBef>
              <a:buNone/>
              <a:defRPr sz="1900" b="1">
                <a:solidFill>
                  <a:schemeClr val="tx1"/>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58712" y="2792471"/>
            <a:ext cx="4663440" cy="3164509"/>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A7F15D8-96D1-4781-BC50-CA8A088B2FE4}" type="datetime1">
              <a:rPr lang="en-US" smtClean="0"/>
              <a:t>3/27/2022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9299607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9A96C99-B8F8-4528-BD05-0E16E943DC09}" type="datetime1">
              <a:rPr lang="en-US" smtClean="0"/>
              <a:t>3/27/2022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6674131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636942-C211-4B28-8DBD-C953E00AF71B}" type="datetime1">
              <a:rPr lang="en-US" smtClean="0"/>
              <a:t>3/27/2022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9072471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5E1BBF9-8BEF-4353-BA68-30AAF9EBD8D8}"/>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5B941C21-2A5D-4912-AB06-1BB0C0EB6AE1}"/>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58200" y="607392"/>
            <a:ext cx="3161963" cy="1645920"/>
          </a:xfrm>
        </p:spPr>
        <p:txBody>
          <a:bodyPr anchor="b">
            <a:normAutofit/>
          </a:bodyPr>
          <a:lstStyle>
            <a:lvl1pPr algn="l" defTabSz="914400" rtl="0" eaLnBrk="1" latinLnBrk="0" hangingPunct="1">
              <a:lnSpc>
                <a:spcPct val="100000"/>
              </a:lnSpc>
              <a:spcBef>
                <a:spcPct val="0"/>
              </a:spcBef>
              <a:buNone/>
              <a:defRPr lang="en-US" sz="3200" b="0" kern="1200" cap="none" spc="0" baseline="0" dirty="0">
                <a:solidFill>
                  <a:schemeClr val="tx1"/>
                </a:solidFill>
                <a:effectLst/>
                <a:latin typeface="+mj-lt"/>
                <a:ea typeface="+mn-ea"/>
                <a:cs typeface="+mn-cs"/>
              </a:defRPr>
            </a:lvl1pPr>
          </a:lstStyle>
          <a:p>
            <a:r>
              <a:rPr lang="en-US"/>
              <a:t>Click to edit Master title style</a:t>
            </a:r>
            <a:endParaRPr lang="en-US" dirty="0"/>
          </a:p>
        </p:txBody>
      </p:sp>
      <p:sp>
        <p:nvSpPr>
          <p:cNvPr id="3" name="Content Placeholder 2"/>
          <p:cNvSpPr>
            <a:spLocks noGrp="1"/>
          </p:cNvSpPr>
          <p:nvPr>
            <p:ph idx="1"/>
          </p:nvPr>
        </p:nvSpPr>
        <p:spPr>
          <a:xfrm>
            <a:off x="685800" y="609600"/>
            <a:ext cx="6858000" cy="5334000"/>
          </a:xfrm>
        </p:spPr>
        <p:txBody>
          <a:bodyPr/>
          <a:lstStyle>
            <a:lvl1pPr>
              <a:defRPr sz="19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58200" y="2336800"/>
            <a:ext cx="3161963" cy="3606800"/>
          </a:xfrm>
        </p:spPr>
        <p:txBody>
          <a:bodyPr>
            <a:normAutofit/>
          </a:bodyPr>
          <a:lstStyle>
            <a:lvl1pPr marL="0" indent="0">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a:xfrm>
            <a:off x="5588000" y="6035040"/>
            <a:ext cx="1955800" cy="365760"/>
          </a:xfrm>
        </p:spPr>
        <p:txBody>
          <a:bodyPr/>
          <a:lstStyle>
            <a:lvl1pPr>
              <a:defRPr>
                <a:solidFill>
                  <a:schemeClr val="tx1">
                    <a:lumMod val="85000"/>
                    <a:lumOff val="15000"/>
                  </a:schemeClr>
                </a:solidFill>
              </a:defRPr>
            </a:lvl1pPr>
          </a:lstStyle>
          <a:p>
            <a:fld id="{7E8D12A6-918A-48BD-8CB9-CA713993B0EA}" type="datetime1">
              <a:rPr lang="en-US" smtClean="0"/>
              <a:t>3/27/2022</a:t>
            </a:fld>
            <a:endParaRPr lang="en-US" dirty="0"/>
          </a:p>
        </p:txBody>
      </p:sp>
      <p:sp>
        <p:nvSpPr>
          <p:cNvPr id="9" name="Footer Placeholder 8"/>
          <p:cNvSpPr>
            <a:spLocks noGrp="1"/>
          </p:cNvSpPr>
          <p:nvPr>
            <p:ph type="ftr" sz="quarter" idx="11"/>
          </p:nvPr>
        </p:nvSpPr>
        <p:spPr>
          <a:xfrm>
            <a:off x="685801" y="6035040"/>
            <a:ext cx="4584700" cy="365760"/>
          </a:xfrm>
        </p:spPr>
        <p:txBody>
          <a:bodyPr/>
          <a:lstStyle>
            <a:lvl1pPr algn="l">
              <a:defRPr/>
            </a:lvl1pPr>
          </a:lstStyle>
          <a:p>
            <a:endParaRPr lang="en-US" dirty="0"/>
          </a:p>
        </p:txBody>
      </p:sp>
      <p:sp>
        <p:nvSpPr>
          <p:cNvPr id="11" name="Slide Number Placeholder 10"/>
          <p:cNvSpPr>
            <a:spLocks noGrp="1"/>
          </p:cNvSpPr>
          <p:nvPr>
            <p:ph type="sldNum" sz="quarter" idx="12"/>
          </p:nvPr>
        </p:nvSpPr>
        <p:spPr>
          <a:xfrm>
            <a:off x="10396728" y="6035040"/>
            <a:ext cx="1223435" cy="36576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24886021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687CA98-D9C7-497F-A1DA-7D22F8753BCE}"/>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228599" y="237744"/>
            <a:ext cx="7696201" cy="6382512"/>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5" name="Date Placeholder 4"/>
          <p:cNvSpPr>
            <a:spLocks noGrp="1"/>
          </p:cNvSpPr>
          <p:nvPr>
            <p:ph type="dt" sz="half" idx="10"/>
          </p:nvPr>
        </p:nvSpPr>
        <p:spPr>
          <a:xfrm>
            <a:off x="5662337" y="6035040"/>
            <a:ext cx="2071963" cy="365760"/>
          </a:xfrm>
        </p:spPr>
        <p:txBody>
          <a:bodyPr/>
          <a:lstStyle>
            <a:lvl1pPr>
              <a:defRPr b="1">
                <a:solidFill>
                  <a:srgbClr val="FFFFFF"/>
                </a:solidFill>
                <a:effectLst>
                  <a:outerShdw blurRad="19050" dist="6350" dir="2700000" algn="tl" rotWithShape="0">
                    <a:prstClr val="black">
                      <a:alpha val="40000"/>
                    </a:prstClr>
                  </a:outerShdw>
                </a:effectLst>
              </a:defRPr>
            </a:lvl1pPr>
          </a:lstStyle>
          <a:p>
            <a:fld id="{E778CE86-875F-4587-BCF6-FA054AFC0D53}" type="datetime1">
              <a:rPr lang="en-US" smtClean="0"/>
              <a:pPr/>
              <a:t>3/27/2022</a:t>
            </a:fld>
            <a:endParaRPr lang="en-US" dirty="0"/>
          </a:p>
        </p:txBody>
      </p:sp>
      <p:sp>
        <p:nvSpPr>
          <p:cNvPr id="6" name="Footer Placeholder 5"/>
          <p:cNvSpPr>
            <a:spLocks noGrp="1"/>
          </p:cNvSpPr>
          <p:nvPr>
            <p:ph type="ftr" sz="quarter" idx="11"/>
          </p:nvPr>
        </p:nvSpPr>
        <p:spPr>
          <a:xfrm>
            <a:off x="612648" y="6035040"/>
            <a:ext cx="4588002" cy="365760"/>
          </a:xfrm>
        </p:spPr>
        <p:txBody>
          <a:bodyPr/>
          <a:lstStyle>
            <a:lvl1pPr marL="0" algn="r" defTabSz="914400" rtl="0" eaLnBrk="1" latinLnBrk="0" hangingPunct="1">
              <a:defRPr lang="en-US" sz="1000" b="1" kern="1200" dirty="0">
                <a:solidFill>
                  <a:srgbClr val="FFFFFF"/>
                </a:solidFill>
                <a:effectLst>
                  <a:outerShdw blurRad="19050" dist="6350" dir="2700000" algn="tl" rotWithShape="0">
                    <a:prstClr val="black">
                      <a:alpha val="40000"/>
                    </a:prstClr>
                  </a:outerShdw>
                </a:effectLst>
                <a:latin typeface="+mn-lt"/>
                <a:ea typeface="+mn-ea"/>
                <a:cs typeface="+mn-cs"/>
              </a:defRPr>
            </a:lvl1pPr>
          </a:lstStyle>
          <a:p>
            <a:pPr algn="l"/>
            <a:endParaRPr lang="en-US" dirty="0"/>
          </a:p>
        </p:txBody>
      </p:sp>
      <p:sp>
        <p:nvSpPr>
          <p:cNvPr id="7" name="Slide Number Placeholder 6"/>
          <p:cNvSpPr>
            <a:spLocks noGrp="1"/>
          </p:cNvSpPr>
          <p:nvPr>
            <p:ph type="sldNum" sz="quarter" idx="12"/>
          </p:nvPr>
        </p:nvSpPr>
        <p:spPr>
          <a:xfrm>
            <a:off x="10396728" y="6035040"/>
            <a:ext cx="1225296" cy="365760"/>
          </a:xfrm>
        </p:spPr>
        <p:txBody>
          <a:bodyPr/>
          <a:lstStyle/>
          <a:p>
            <a:fld id="{34B7E4EF-A1BD-40F4-AB7B-04F084DD991D}" type="slidenum">
              <a:rPr lang="en-US" smtClean="0"/>
              <a:t>‹#›</a:t>
            </a:fld>
            <a:endParaRPr lang="en-US" dirty="0"/>
          </a:p>
        </p:txBody>
      </p:sp>
      <p:sp>
        <p:nvSpPr>
          <p:cNvPr id="12" name="Rectangle 11">
            <a:extLst>
              <a:ext uri="{FF2B5EF4-FFF2-40B4-BE49-F238E27FC236}">
                <a16:creationId xmlns:a16="http://schemas.microsoft.com/office/drawing/2014/main" id="{F8B3D8CC-BB13-41A5-8F34-B8E84A4F9534}"/>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77250" y="603504"/>
            <a:ext cx="3144774" cy="1645920"/>
          </a:xfrm>
        </p:spPr>
        <p:txBody>
          <a:bodyPr anchor="b">
            <a:noAutofit/>
          </a:bodyPr>
          <a:lstStyle>
            <a:lvl1pPr algn="l">
              <a:lnSpc>
                <a:spcPct val="100000"/>
              </a:lnSpc>
              <a:defRPr sz="3200" b="0">
                <a:solidFill>
                  <a:schemeClr val="tx1"/>
                </a:solidFill>
                <a:latin typeface="+mj-lt"/>
              </a:defRPr>
            </a:lvl1pPr>
          </a:lstStyle>
          <a:p>
            <a:r>
              <a:rPr lang="en-US"/>
              <a:t>Click to edit Master title style</a:t>
            </a:r>
            <a:endParaRPr lang="en-US" dirty="0"/>
          </a:p>
        </p:txBody>
      </p:sp>
      <p:sp>
        <p:nvSpPr>
          <p:cNvPr id="4" name="Text Placeholder 3"/>
          <p:cNvSpPr>
            <a:spLocks noGrp="1"/>
          </p:cNvSpPr>
          <p:nvPr>
            <p:ph type="body" sz="half" idx="2"/>
          </p:nvPr>
        </p:nvSpPr>
        <p:spPr>
          <a:xfrm>
            <a:off x="8477250" y="2386584"/>
            <a:ext cx="3144774" cy="3511296"/>
          </a:xfrm>
        </p:spPr>
        <p:txBody>
          <a:bodyPr>
            <a:normAutofit/>
          </a:bodyPr>
          <a:lstStyle>
            <a:lvl1pPr marL="0" indent="0" algn="l">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6782230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94681D-2A4C-4A8D-B9B5-31D440D0328D}"/>
              </a:ext>
            </a:extLst>
          </p:cNvPr>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8" name="Rectangle 7"/>
          <p:cNvSpPr/>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6800" y="2103120"/>
            <a:ext cx="10058400" cy="384962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56794" y="6035040"/>
            <a:ext cx="2893045"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F6FA2B21-3FCD-4721-B95C-427943F61125}" type="datetime1">
              <a:rPr lang="en-US" smtClean="0"/>
              <a:t>3/27/2022</a:t>
            </a:fld>
            <a:endParaRPr lang="en-US" dirty="0"/>
          </a:p>
        </p:txBody>
      </p:sp>
      <p:sp>
        <p:nvSpPr>
          <p:cNvPr id="5" name="Footer Placeholder 4"/>
          <p:cNvSpPr>
            <a:spLocks noGrp="1"/>
          </p:cNvSpPr>
          <p:nvPr>
            <p:ph type="ftr" sz="quarter" idx="3"/>
          </p:nvPr>
        </p:nvSpPr>
        <p:spPr>
          <a:xfrm>
            <a:off x="1066800" y="6035040"/>
            <a:ext cx="5816600" cy="365760"/>
          </a:xfrm>
          <a:prstGeom prst="rect">
            <a:avLst/>
          </a:prstGeom>
        </p:spPr>
        <p:txBody>
          <a:bodyPr vert="horz" lIns="91440" tIns="45720" rIns="91440" bIns="45720" rtlCol="0" anchor="b"/>
          <a:lstStyle>
            <a:lvl1pPr algn="l">
              <a:defRPr sz="800">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4"/>
          </p:nvPr>
        </p:nvSpPr>
        <p:spPr>
          <a:xfrm>
            <a:off x="10287000" y="6035040"/>
            <a:ext cx="838200"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3811577630"/>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65" r:id="rId5"/>
    <p:sldLayoutId id="2147483671" r:id="rId6"/>
    <p:sldLayoutId id="2147483672" r:id="rId7"/>
    <p:sldLayoutId id="2147483662" r:id="rId8"/>
    <p:sldLayoutId id="2147483663" r:id="rId9"/>
  </p:sldLayoutIdLst>
  <p:hf sldNum="0" hdr="0" ftr="0" dt="0"/>
  <p:txStyles>
    <p:titleStyle>
      <a:lvl1pPr algn="l" defTabSz="914400" rtl="0" eaLnBrk="1" latinLnBrk="0" hangingPunct="1">
        <a:lnSpc>
          <a:spcPct val="90000"/>
        </a:lnSpc>
        <a:spcBef>
          <a:spcPct val="0"/>
        </a:spcBef>
        <a:buNone/>
        <a:defRPr lang="en-US" sz="4000" i="0" kern="1200" cap="none" spc="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10000"/>
        </a:lnSpc>
        <a:spcBef>
          <a:spcPts val="900"/>
        </a:spcBef>
        <a:spcAft>
          <a:spcPts val="0"/>
        </a:spcAft>
        <a:buClr>
          <a:schemeClr val="tx1">
            <a:lumMod val="85000"/>
            <a:lumOff val="15000"/>
          </a:schemeClr>
        </a:buClr>
        <a:buFont typeface="Garamond" pitchFamily="18" charset="0"/>
        <a:buChar char="◦"/>
        <a:defRPr sz="15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jpeg"/><Relationship Id="rId7" Type="http://schemas.openxmlformats.org/officeDocument/2006/relationships/image" Target="../media/image7.png"/><Relationship Id="rId2"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png"/><Relationship Id="rId9" Type="http://schemas.openxmlformats.org/officeDocument/2006/relationships/image" Target="../media/image9.png"/></Relationships>
</file>

<file path=ppt/slides/_rels/slide10.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hyperlink" Target="https://www.youtube.com/playlist?list=PLh4Af_PUe6Q8m95kn0kfyNeac2-vF1cOB" TargetMode="External"/><Relationship Id="rId7" Type="http://schemas.openxmlformats.org/officeDocument/2006/relationships/hyperlink" Target="https://www.youtube.com/playlist?list=PLh4Af_PUe6Q9-OR5gGJqEKGc5I-O--YA4" TargetMode="External"/><Relationship Id="rId12" Type="http://schemas.openxmlformats.org/officeDocument/2006/relationships/image" Target="../media/image30.jpeg"/><Relationship Id="rId2" Type="http://schemas.openxmlformats.org/officeDocument/2006/relationships/hyperlink" Target="https://www.youtube.com/playlist?list=PLh4Af_PUe6Q-sZeDXvqJVnxhYtjKtooSe" TargetMode="External"/><Relationship Id="rId1" Type="http://schemas.openxmlformats.org/officeDocument/2006/relationships/slideLayout" Target="../slideLayouts/slideLayout2.xml"/><Relationship Id="rId6" Type="http://schemas.openxmlformats.org/officeDocument/2006/relationships/hyperlink" Target="https://www.youtube.com/playlist?list=PLh4Af_PUe6Q_E0SshiXSN-XgXOeT_dxqL" TargetMode="External"/><Relationship Id="rId11" Type="http://schemas.openxmlformats.org/officeDocument/2006/relationships/image" Target="../media/image29.jpeg"/><Relationship Id="rId5" Type="http://schemas.openxmlformats.org/officeDocument/2006/relationships/hyperlink" Target="https://www.youtube.com/playlist?list=PLh4Af_PUe6Q-EvdztXvNO7YddfShi8bK3" TargetMode="External"/><Relationship Id="rId10" Type="http://schemas.openxmlformats.org/officeDocument/2006/relationships/image" Target="../media/image28.jpeg"/><Relationship Id="rId4" Type="http://schemas.openxmlformats.org/officeDocument/2006/relationships/hyperlink" Target="https://www.youtube.com/playlist?list=PLh4Af_PUe6Q8RfDGh5w8DPv3QCj5KljXH" TargetMode="External"/><Relationship Id="rId9" Type="http://schemas.openxmlformats.org/officeDocument/2006/relationships/image" Target="../media/image5.jpeg"/></Relationships>
</file>

<file path=ppt/slides/_rels/slide11.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8" Type="http://schemas.openxmlformats.org/officeDocument/2006/relationships/hyperlink" Target="https://jcallinan.github.io/" TargetMode="External"/><Relationship Id="rId3" Type="http://schemas.openxmlformats.org/officeDocument/2006/relationships/diagramLayout" Target="../diagrams/layout1.xml"/><Relationship Id="rId7" Type="http://schemas.openxmlformats.org/officeDocument/2006/relationships/hyperlink" Target="https://sites.pitt.edu/~jpcst52/" TargetMode="Externa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 Id="rId9" Type="http://schemas.openxmlformats.org/officeDocument/2006/relationships/image" Target="../media/image3.jpeg"/></Relationships>
</file>

<file path=ppt/slides/_rels/slide3.xml.rels><?xml version="1.0" encoding="UTF-8" standalone="yes"?>
<Relationships xmlns="http://schemas.openxmlformats.org/package/2006/relationships"><Relationship Id="rId3" Type="http://schemas.openxmlformats.org/officeDocument/2006/relationships/hyperlink" Target="https://www.upb.pitt.edu/academics/computer-information-systems-and-technology-bs" TargetMode="External"/><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hyperlink" Target="https://www.princetonreview.com/college-rankings/game-design" TargetMode="External"/><Relationship Id="rId13" Type="http://schemas.openxmlformats.org/officeDocument/2006/relationships/image" Target="../media/image4.png"/><Relationship Id="rId3" Type="http://schemas.openxmlformats.org/officeDocument/2006/relationships/hyperlink" Target="https://games.usc.edu/" TargetMode="External"/><Relationship Id="rId7" Type="http://schemas.openxmlformats.org/officeDocument/2006/relationships/hyperlink" Target="https://www.collegerank.net/best-video-game-design-degree-programs/" TargetMode="External"/><Relationship Id="rId12" Type="http://schemas.openxmlformats.org/officeDocument/2006/relationships/image" Target="../media/image3.jpeg"/><Relationship Id="rId17" Type="http://schemas.openxmlformats.org/officeDocument/2006/relationships/image" Target="../media/image18.png"/><Relationship Id="rId2" Type="http://schemas.openxmlformats.org/officeDocument/2006/relationships/hyperlink" Target="https://www.digipen.edu/academics" TargetMode="External"/><Relationship Id="rId16"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hyperlink" Target="https://www.blog.udonis.co/mobile-marketing/mobile-games/game-design-colleges" TargetMode="External"/><Relationship Id="rId11" Type="http://schemas.openxmlformats.org/officeDocument/2006/relationships/hyperlink" Target="https://www.bachelorstudies.com/Bachelor/Game-Design/" TargetMode="External"/><Relationship Id="rId5" Type="http://schemas.openxmlformats.org/officeDocument/2006/relationships/hyperlink" Target="https://www.reddit.com/r/gamedev/comments/1ltqyx/whats_a_good_college_to_look_into_for_game/" TargetMode="External"/><Relationship Id="rId15" Type="http://schemas.openxmlformats.org/officeDocument/2006/relationships/image" Target="../media/image16.png"/><Relationship Id="rId10" Type="http://schemas.openxmlformats.org/officeDocument/2006/relationships/hyperlink" Target="https://www.collegechoice.net/arts-and-design/game-design/best-bachelors-degrees/" TargetMode="External"/><Relationship Id="rId4" Type="http://schemas.openxmlformats.org/officeDocument/2006/relationships/hyperlink" Target="https://www.rit.edu/computing/school-interactive-games-and-media#degree-programs" TargetMode="External"/><Relationship Id="rId9" Type="http://schemas.openxmlformats.org/officeDocument/2006/relationships/hyperlink" Target="https://www.usnews.com/best-colleges/search?schoolType=computer-science&amp;ranking=game-simulation-development&amp;_sort=rank&amp;_sortDirection=asc" TargetMode="External"/><Relationship Id="rId14" Type="http://schemas.openxmlformats.org/officeDocument/2006/relationships/image" Target="../media/image9.png"/></Relationships>
</file>

<file path=ppt/slides/_rels/slide6.xml.rels><?xml version="1.0" encoding="UTF-8" standalone="yes"?>
<Relationships xmlns="http://schemas.openxmlformats.org/package/2006/relationships"><Relationship Id="rId8" Type="http://schemas.openxmlformats.org/officeDocument/2006/relationships/hyperlink" Target="https://studio.blender.org/training/" TargetMode="External"/><Relationship Id="rId13" Type="http://schemas.openxmlformats.org/officeDocument/2006/relationships/image" Target="../media/image9.png"/><Relationship Id="rId3" Type="http://schemas.openxmlformats.org/officeDocument/2006/relationships/hyperlink" Target="https://unity.com/products/unity-certifications/professional-programmer" TargetMode="External"/><Relationship Id="rId7" Type="http://schemas.openxmlformats.org/officeDocument/2006/relationships/hyperlink" Target="https://www.courseduck.com/programming/blender/" TargetMode="External"/><Relationship Id="rId12" Type="http://schemas.openxmlformats.org/officeDocument/2006/relationships/image" Target="../media/image4.png"/><Relationship Id="rId2" Type="http://schemas.openxmlformats.org/officeDocument/2006/relationships/hyperlink" Target="https://unity.com/products/unity-certifications" TargetMode="External"/><Relationship Id="rId1" Type="http://schemas.openxmlformats.org/officeDocument/2006/relationships/slideLayout" Target="../slideLayouts/slideLayout2.xml"/><Relationship Id="rId6" Type="http://schemas.openxmlformats.org/officeDocument/2006/relationships/hyperlink" Target="https://www.unrealengine.com/en-US/onlinelearning-courses" TargetMode="External"/><Relationship Id="rId11" Type="http://schemas.openxmlformats.org/officeDocument/2006/relationships/image" Target="../media/image3.jpeg"/><Relationship Id="rId5" Type="http://schemas.openxmlformats.org/officeDocument/2006/relationships/hyperlink" Target="https://www.unrealengine.com/en-US/training" TargetMode="External"/><Relationship Id="rId10" Type="http://schemas.openxmlformats.org/officeDocument/2006/relationships/image" Target="../media/image19.png"/><Relationship Id="rId4" Type="http://schemas.openxmlformats.org/officeDocument/2006/relationships/hyperlink" Target="https://executive-ed.xpro.mit.edu/virtual-reality-augmented-reality" TargetMode="External"/><Relationship Id="rId9" Type="http://schemas.openxmlformats.org/officeDocument/2006/relationships/hyperlink" Target="https://www.skillshare.com/browse/maya" TargetMode="External"/></Relationships>
</file>

<file path=ppt/slides/_rels/slide7.xml.rels><?xml version="1.0" encoding="UTF-8" standalone="yes"?>
<Relationships xmlns="http://schemas.openxmlformats.org/package/2006/relationships"><Relationship Id="rId8" Type="http://schemas.openxmlformats.org/officeDocument/2006/relationships/hyperlink" Target="https://www.linkedin.com/learning/" TargetMode="External"/><Relationship Id="rId13" Type="http://schemas.openxmlformats.org/officeDocument/2006/relationships/image" Target="../media/image22.png"/><Relationship Id="rId3" Type="http://schemas.openxmlformats.org/officeDocument/2006/relationships/hyperlink" Target="http://github.com/" TargetMode="External"/><Relationship Id="rId7" Type="http://schemas.openxmlformats.org/officeDocument/2006/relationships/hyperlink" Target="https://www.udemy.com/" TargetMode="External"/><Relationship Id="rId12"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hyperlink" Target="https://developer.apple.com/learn/curriculum/" TargetMode="External"/><Relationship Id="rId11" Type="http://schemas.openxmlformats.org/officeDocument/2006/relationships/hyperlink" Target="https://sites.pitt.edu/~jpcst52/" TargetMode="External"/><Relationship Id="rId5" Type="http://schemas.openxmlformats.org/officeDocument/2006/relationships/hyperlink" Target="https://grow.google/certificates/?utm_source=gDigital&amp;utm_medium=paidha&amp;utm_campaign=disc-rm-glp&amp;gclid=CjwKCAiAhreNBhAYEiwAFGGKPBaZo7aJs5iFXV8IXzoeCjF77N0ThQHaOmecyiFThGXUpEb3Iy91wRoC6AIQAvD_BwE#?modal_active=none" TargetMode="External"/><Relationship Id="rId10" Type="http://schemas.openxmlformats.org/officeDocument/2006/relationships/hyperlink" Target="https://jcallinan.github.io/" TargetMode="External"/><Relationship Id="rId4" Type="http://schemas.openxmlformats.org/officeDocument/2006/relationships/hyperlink" Target="http://github.com/jcallinan/" TargetMode="External"/><Relationship Id="rId9" Type="http://schemas.openxmlformats.org/officeDocument/2006/relationships/hyperlink" Target="https://www.uopeople.edu/"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s://leetcode.com/" TargetMode="External"/><Relationship Id="rId2" Type="http://schemas.openxmlformats.org/officeDocument/2006/relationships/hyperlink" Target="https://www.amazon.com/Cracking-Coding-Interview-Programming-Questions/dp/0984782850" TargetMode="Externa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25.png"/><Relationship Id="rId7" Type="http://schemas.openxmlformats.org/officeDocument/2006/relationships/image" Target="../media/image4.png"/><Relationship Id="rId2" Type="http://schemas.openxmlformats.org/officeDocument/2006/relationships/hyperlink" Target="https://github.com/jcallinan/jcallinan.github.io/raw/main/15598%20CIST%200265%20OBJECT%20ORIENTED%20PROGRAMMING.docx" TargetMode="External"/><Relationship Id="rId1" Type="http://schemas.openxmlformats.org/officeDocument/2006/relationships/slideLayout" Target="../slideLayouts/slideLayout2.xml"/><Relationship Id="rId6" Type="http://schemas.openxmlformats.org/officeDocument/2006/relationships/image" Target="../media/image3.jpeg"/><Relationship Id="rId11" Type="http://schemas.openxmlformats.org/officeDocument/2006/relationships/hyperlink" Target="https://drive.google.com/drive/folders/1jZhdNt8dgMdp-YiBLAKuVA1bWsyrwMOf?usp=sharing" TargetMode="External"/><Relationship Id="rId5" Type="http://schemas.openxmlformats.org/officeDocument/2006/relationships/image" Target="../media/image26.jpg"/><Relationship Id="rId10" Type="http://schemas.openxmlformats.org/officeDocument/2006/relationships/image" Target="../media/image27.png"/><Relationship Id="rId4" Type="http://schemas.openxmlformats.org/officeDocument/2006/relationships/hyperlink" Target="https://github.com/jcallinan/jcallinan.github.io/raw/main/24880%20CIST%201421%20MOBILE%20APPLICATN%20PROGRAMMING.doc" TargetMode="External"/><Relationship Id="rId9" Type="http://schemas.openxmlformats.org/officeDocument/2006/relationships/hyperlink" Target="https://github.com/jcallinan/jcallinan.github.io/raw/main/24378%20CIST%201422%20GAME%20DESIGN%20%26%20PROGRAMMING.docx"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abstract image">
            <a:extLst>
              <a:ext uri="{FF2B5EF4-FFF2-40B4-BE49-F238E27FC236}">
                <a16:creationId xmlns:a16="http://schemas.microsoft.com/office/drawing/2014/main" id="{8045422F-7258-40AC-BD2E-2469AA448922}"/>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20" y="10"/>
            <a:ext cx="12191980" cy="6857990"/>
          </a:xfrm>
          <a:prstGeom prst="rect">
            <a:avLst/>
          </a:prstGeom>
        </p:spPr>
      </p:pic>
      <p:sp>
        <p:nvSpPr>
          <p:cNvPr id="82" name="Rectangle 81">
            <a:extLst>
              <a:ext uri="{FF2B5EF4-FFF2-40B4-BE49-F238E27FC236}">
                <a16:creationId xmlns:a16="http://schemas.microsoft.com/office/drawing/2014/main" id="{2644B391-9BFE-445C-A9EC-F544BB85FB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5067" y="1808532"/>
            <a:ext cx="5452527" cy="3240936"/>
          </a:xfrm>
          <a:prstGeom prst="rect">
            <a:avLst/>
          </a:prstGeom>
          <a:solidFill>
            <a:schemeClr val="bg1">
              <a:lumMod val="75000"/>
              <a:lumOff val="25000"/>
            </a:schemeClr>
          </a:solidFill>
          <a:ln w="6350" cap="sq" cmpd="sng" algn="ctr">
            <a:noFill/>
            <a:prstDash val="solid"/>
            <a:miter lim="800000"/>
          </a:ln>
          <a:effectLst/>
        </p:spPr>
      </p:sp>
      <p:sp>
        <p:nvSpPr>
          <p:cNvPr id="84" name="Rectangle 83">
            <a:extLst>
              <a:ext uri="{FF2B5EF4-FFF2-40B4-BE49-F238E27FC236}">
                <a16:creationId xmlns:a16="http://schemas.microsoft.com/office/drawing/2014/main" id="{80F26E69-87D9-4655-AE7B-280A87AA3C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61010" y="1975104"/>
            <a:ext cx="5120640" cy="2907792"/>
          </a:xfrm>
          <a:prstGeom prst="rect">
            <a:avLst/>
          </a:prstGeom>
          <a:noFill/>
          <a:ln w="6350" cap="sq" cmpd="sng" algn="ctr">
            <a:solidFill>
              <a:schemeClr val="tx1"/>
            </a:solidFill>
            <a:prstDash val="solid"/>
            <a:miter lim="800000"/>
          </a:ln>
          <a:effectLst>
            <a:softEdge rad="0"/>
          </a:effectLst>
        </p:spPr>
      </p:sp>
      <p:sp>
        <p:nvSpPr>
          <p:cNvPr id="2" name="Title 1">
            <a:extLst>
              <a:ext uri="{FF2B5EF4-FFF2-40B4-BE49-F238E27FC236}">
                <a16:creationId xmlns:a16="http://schemas.microsoft.com/office/drawing/2014/main" id="{18C3B467-088C-4F3D-A9A7-105C4E1E20CD}"/>
              </a:ext>
            </a:extLst>
          </p:cNvPr>
          <p:cNvSpPr>
            <a:spLocks noGrp="1"/>
          </p:cNvSpPr>
          <p:nvPr>
            <p:ph type="ctrTitle"/>
          </p:nvPr>
        </p:nvSpPr>
        <p:spPr>
          <a:xfrm>
            <a:off x="6033793" y="2355458"/>
            <a:ext cx="4775075" cy="1630907"/>
          </a:xfrm>
        </p:spPr>
        <p:txBody>
          <a:bodyPr>
            <a:normAutofit/>
          </a:bodyPr>
          <a:lstStyle/>
          <a:p>
            <a:r>
              <a:rPr lang="en-US" sz="4400" dirty="0">
                <a:solidFill>
                  <a:schemeClr val="tx1"/>
                </a:solidFill>
              </a:rPr>
              <a:t>GAME Design &amp; Programming</a:t>
            </a:r>
          </a:p>
        </p:txBody>
      </p:sp>
      <p:sp>
        <p:nvSpPr>
          <p:cNvPr id="3" name="Subtitle 2">
            <a:extLst>
              <a:ext uri="{FF2B5EF4-FFF2-40B4-BE49-F238E27FC236}">
                <a16:creationId xmlns:a16="http://schemas.microsoft.com/office/drawing/2014/main" id="{C8722DDC-8EEE-4A06-8DFE-B44871EAA2CF}"/>
              </a:ext>
            </a:extLst>
          </p:cNvPr>
          <p:cNvSpPr>
            <a:spLocks noGrp="1"/>
          </p:cNvSpPr>
          <p:nvPr>
            <p:ph type="subTitle" idx="1"/>
          </p:nvPr>
        </p:nvSpPr>
        <p:spPr>
          <a:xfrm>
            <a:off x="6033793" y="3995988"/>
            <a:ext cx="4775075" cy="559656"/>
          </a:xfrm>
        </p:spPr>
        <p:txBody>
          <a:bodyPr>
            <a:normAutofit fontScale="92500"/>
          </a:bodyPr>
          <a:lstStyle/>
          <a:p>
            <a:pPr>
              <a:spcAft>
                <a:spcPts val="600"/>
              </a:spcAft>
            </a:pPr>
            <a:r>
              <a:rPr lang="en-US" sz="3200" dirty="0">
                <a:solidFill>
                  <a:schemeClr val="tx1"/>
                </a:solidFill>
              </a:rPr>
              <a:t>4/8/2022</a:t>
            </a:r>
          </a:p>
        </p:txBody>
      </p:sp>
      <p:pic>
        <p:nvPicPr>
          <p:cNvPr id="7" name="Picture 2" descr="Jeremy Callinan">
            <a:extLst>
              <a:ext uri="{FF2B5EF4-FFF2-40B4-BE49-F238E27FC236}">
                <a16:creationId xmlns:a16="http://schemas.microsoft.com/office/drawing/2014/main" id="{B868CE87-45A6-4E33-BEC1-85FD2E7383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20400" y="5590023"/>
            <a:ext cx="857250" cy="74152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EE1AB5DD-9779-4366-BC69-EDE226E111A3}"/>
              </a:ext>
            </a:extLst>
          </p:cNvPr>
          <p:cNvPicPr>
            <a:picLocks noChangeAspect="1"/>
          </p:cNvPicPr>
          <p:nvPr/>
        </p:nvPicPr>
        <p:blipFill>
          <a:blip r:embed="rId4"/>
          <a:stretch>
            <a:fillRect/>
          </a:stretch>
        </p:blipFill>
        <p:spPr>
          <a:xfrm>
            <a:off x="7749535" y="5595899"/>
            <a:ext cx="2842265" cy="735645"/>
          </a:xfrm>
          <a:prstGeom prst="rect">
            <a:avLst/>
          </a:prstGeom>
        </p:spPr>
      </p:pic>
      <p:pic>
        <p:nvPicPr>
          <p:cNvPr id="6146" name="Picture 2">
            <a:extLst>
              <a:ext uri="{FF2B5EF4-FFF2-40B4-BE49-F238E27FC236}">
                <a16:creationId xmlns:a16="http://schemas.microsoft.com/office/drawing/2014/main" id="{115BE39C-73D5-4F74-B676-3E989817BA8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2625" y="936879"/>
            <a:ext cx="1695450" cy="948645"/>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a:extLst>
              <a:ext uri="{FF2B5EF4-FFF2-40B4-BE49-F238E27FC236}">
                <a16:creationId xmlns:a16="http://schemas.microsoft.com/office/drawing/2014/main" id="{A5B2CC03-783C-4816-BC44-CBA320EF6B2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2625" y="2085061"/>
            <a:ext cx="1695450" cy="94864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042C3BDD-FA8C-4AF8-AE2E-33B1E7C1522C}"/>
              </a:ext>
            </a:extLst>
          </p:cNvPr>
          <p:cNvPicPr>
            <a:picLocks noChangeAspect="1"/>
          </p:cNvPicPr>
          <p:nvPr/>
        </p:nvPicPr>
        <p:blipFill>
          <a:blip r:embed="rId7"/>
          <a:stretch>
            <a:fillRect/>
          </a:stretch>
        </p:blipFill>
        <p:spPr>
          <a:xfrm>
            <a:off x="362625" y="3237590"/>
            <a:ext cx="1695450" cy="1156709"/>
          </a:xfrm>
          <a:prstGeom prst="rect">
            <a:avLst/>
          </a:prstGeom>
        </p:spPr>
      </p:pic>
      <p:pic>
        <p:nvPicPr>
          <p:cNvPr id="11" name="Picture 10">
            <a:extLst>
              <a:ext uri="{FF2B5EF4-FFF2-40B4-BE49-F238E27FC236}">
                <a16:creationId xmlns:a16="http://schemas.microsoft.com/office/drawing/2014/main" id="{D19C22E9-94A9-4921-865D-9170C737E6F3}"/>
              </a:ext>
            </a:extLst>
          </p:cNvPr>
          <p:cNvPicPr>
            <a:picLocks noChangeAspect="1"/>
          </p:cNvPicPr>
          <p:nvPr/>
        </p:nvPicPr>
        <p:blipFill>
          <a:blip r:embed="rId8"/>
          <a:stretch>
            <a:fillRect/>
          </a:stretch>
        </p:blipFill>
        <p:spPr>
          <a:xfrm>
            <a:off x="362625" y="4603269"/>
            <a:ext cx="1695450" cy="1193356"/>
          </a:xfrm>
          <a:prstGeom prst="rect">
            <a:avLst/>
          </a:prstGeom>
        </p:spPr>
      </p:pic>
      <p:pic>
        <p:nvPicPr>
          <p:cNvPr id="13" name="Picture 12">
            <a:extLst>
              <a:ext uri="{FF2B5EF4-FFF2-40B4-BE49-F238E27FC236}">
                <a16:creationId xmlns:a16="http://schemas.microsoft.com/office/drawing/2014/main" id="{4743EE6D-674B-43D6-AE71-373FD1986DC2}"/>
              </a:ext>
            </a:extLst>
          </p:cNvPr>
          <p:cNvPicPr>
            <a:picLocks noChangeAspect="1"/>
          </p:cNvPicPr>
          <p:nvPr/>
        </p:nvPicPr>
        <p:blipFill>
          <a:blip r:embed="rId9"/>
          <a:stretch>
            <a:fillRect/>
          </a:stretch>
        </p:blipFill>
        <p:spPr>
          <a:xfrm>
            <a:off x="3424437" y="5590023"/>
            <a:ext cx="4163173" cy="735645"/>
          </a:xfrm>
          <a:prstGeom prst="rect">
            <a:avLst/>
          </a:prstGeom>
        </p:spPr>
      </p:pic>
    </p:spTree>
    <p:extLst>
      <p:ext uri="{BB962C8B-B14F-4D97-AF65-F5344CB8AC3E}">
        <p14:creationId xmlns:p14="http://schemas.microsoft.com/office/powerpoint/2010/main" val="2584280759"/>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57A93F-A973-43FA-96B3-F909CF61FFBD}"/>
              </a:ext>
            </a:extLst>
          </p:cNvPr>
          <p:cNvSpPr>
            <a:spLocks noGrp="1"/>
          </p:cNvSpPr>
          <p:nvPr>
            <p:ph type="title"/>
          </p:nvPr>
        </p:nvSpPr>
        <p:spPr/>
        <p:txBody>
          <a:bodyPr/>
          <a:lstStyle/>
          <a:p>
            <a:r>
              <a:rPr lang="en-US" dirty="0"/>
              <a:t>PLAYLISTS ON YOUTUBE</a:t>
            </a:r>
          </a:p>
        </p:txBody>
      </p:sp>
      <p:sp>
        <p:nvSpPr>
          <p:cNvPr id="3" name="Content Placeholder 2">
            <a:extLst>
              <a:ext uri="{FF2B5EF4-FFF2-40B4-BE49-F238E27FC236}">
                <a16:creationId xmlns:a16="http://schemas.microsoft.com/office/drawing/2014/main" id="{8326821A-3C04-4774-B688-272B27AEABB9}"/>
              </a:ext>
            </a:extLst>
          </p:cNvPr>
          <p:cNvSpPr>
            <a:spLocks noGrp="1"/>
          </p:cNvSpPr>
          <p:nvPr>
            <p:ph idx="1"/>
          </p:nvPr>
        </p:nvSpPr>
        <p:spPr>
          <a:xfrm>
            <a:off x="1009650" y="1735280"/>
            <a:ext cx="7391400" cy="2716008"/>
          </a:xfrm>
          <a:solidFill>
            <a:schemeClr val="accent4">
              <a:lumMod val="20000"/>
              <a:lumOff val="80000"/>
            </a:schemeClr>
          </a:solidFill>
        </p:spPr>
        <p:txBody>
          <a:bodyPr>
            <a:normAutofit/>
          </a:bodyPr>
          <a:lstStyle/>
          <a:p>
            <a:r>
              <a:rPr lang="en-US" sz="1200" b="1" i="0" dirty="0">
                <a:effectLst/>
              </a:rPr>
              <a:t>Video Game Development - </a:t>
            </a:r>
            <a:r>
              <a:rPr lang="en-US" sz="1200" b="0" i="0" dirty="0">
                <a:effectLst/>
              </a:rPr>
              <a:t> </a:t>
            </a:r>
            <a:r>
              <a:rPr lang="en-US" sz="1200" dirty="0">
                <a:hlinkClick r:id="rId2">
                  <a:extLst>
                    <a:ext uri="{A12FA001-AC4F-418D-AE19-62706E023703}">
                      <ahyp:hlinkClr xmlns:ahyp="http://schemas.microsoft.com/office/drawing/2018/hyperlinkcolor" val="tx"/>
                    </a:ext>
                  </a:extLst>
                </a:hlinkClick>
              </a:rPr>
              <a:t>https://www.youtube.com/playlist?list=PLh4Af_PUe6Q-sZeDXvqJVnxhYtjKtooSe</a:t>
            </a:r>
            <a:r>
              <a:rPr lang="en-US" sz="1200" dirty="0"/>
              <a:t> </a:t>
            </a:r>
          </a:p>
          <a:p>
            <a:r>
              <a:rPr lang="en-US" sz="1200" b="1" dirty="0"/>
              <a:t>Mobile Application Programming - </a:t>
            </a:r>
            <a:r>
              <a:rPr lang="en-US" sz="1200" dirty="0">
                <a:hlinkClick r:id="rId3">
                  <a:extLst>
                    <a:ext uri="{A12FA001-AC4F-418D-AE19-62706E023703}">
                      <ahyp:hlinkClr xmlns:ahyp="http://schemas.microsoft.com/office/drawing/2018/hyperlinkcolor" val="tx"/>
                    </a:ext>
                  </a:extLst>
                </a:hlinkClick>
              </a:rPr>
              <a:t>https://www.youtube.com/playlist?list=PLh4Af_PUe6Q8m95kn0kfyNeac2-vF1cOB</a:t>
            </a:r>
            <a:r>
              <a:rPr lang="en-US" sz="1200" dirty="0"/>
              <a:t> </a:t>
            </a:r>
          </a:p>
          <a:p>
            <a:r>
              <a:rPr lang="en-US" sz="1200" b="1" dirty="0"/>
              <a:t>Object Orientated Programming-</a:t>
            </a:r>
            <a:r>
              <a:rPr lang="en-US" sz="1200" dirty="0"/>
              <a:t> </a:t>
            </a:r>
            <a:r>
              <a:rPr lang="en-US" sz="1200" dirty="0">
                <a:hlinkClick r:id="rId4">
                  <a:extLst>
                    <a:ext uri="{A12FA001-AC4F-418D-AE19-62706E023703}">
                      <ahyp:hlinkClr xmlns:ahyp="http://schemas.microsoft.com/office/drawing/2018/hyperlinkcolor" val="tx"/>
                    </a:ext>
                  </a:extLst>
                </a:hlinkClick>
              </a:rPr>
              <a:t>https://www.youtube.com/playlist?list=PLh4Af_PUe6Q8RfDGh5w8DPv3QCj5KljXH</a:t>
            </a:r>
            <a:r>
              <a:rPr lang="en-US" sz="1200" dirty="0"/>
              <a:t> </a:t>
            </a:r>
          </a:p>
          <a:p>
            <a:r>
              <a:rPr lang="en-US" sz="1200" b="1" i="0" dirty="0">
                <a:effectLst/>
              </a:rPr>
              <a:t>Video Game Programming - </a:t>
            </a:r>
            <a:r>
              <a:rPr lang="en-US" sz="1200" b="0" i="0" dirty="0">
                <a:effectLst/>
              </a:rPr>
              <a:t> </a:t>
            </a:r>
            <a:r>
              <a:rPr lang="en-US" sz="1200" dirty="0">
                <a:hlinkClick r:id="rId5">
                  <a:extLst>
                    <a:ext uri="{A12FA001-AC4F-418D-AE19-62706E023703}">
                      <ahyp:hlinkClr xmlns:ahyp="http://schemas.microsoft.com/office/drawing/2018/hyperlinkcolor" val="tx"/>
                    </a:ext>
                  </a:extLst>
                </a:hlinkClick>
              </a:rPr>
              <a:t>https://www.youtube.com/playlist?list=PLh4Af_PUe6Q-EvdztXvNO7YddfShi8bK3</a:t>
            </a:r>
            <a:r>
              <a:rPr lang="en-US" sz="1200" dirty="0"/>
              <a:t> </a:t>
            </a:r>
          </a:p>
          <a:p>
            <a:r>
              <a:rPr lang="en-US" sz="1200" b="1" i="0" dirty="0">
                <a:effectLst/>
              </a:rPr>
              <a:t>Virtual Reality - </a:t>
            </a:r>
            <a:r>
              <a:rPr lang="en-US" sz="1200" b="0" i="0" dirty="0">
                <a:effectLst/>
              </a:rPr>
              <a:t> </a:t>
            </a:r>
            <a:r>
              <a:rPr lang="en-US" sz="1200" dirty="0">
                <a:hlinkClick r:id="rId6">
                  <a:extLst>
                    <a:ext uri="{A12FA001-AC4F-418D-AE19-62706E023703}">
                      <ahyp:hlinkClr xmlns:ahyp="http://schemas.microsoft.com/office/drawing/2018/hyperlinkcolor" val="tx"/>
                    </a:ext>
                  </a:extLst>
                </a:hlinkClick>
              </a:rPr>
              <a:t>https://www.youtube.com/playlist?list=PLh4Af_PUe6Q_E0SshiXSN-XgXOeT_dxqL</a:t>
            </a:r>
            <a:r>
              <a:rPr lang="en-US" sz="1200" dirty="0"/>
              <a:t> </a:t>
            </a:r>
          </a:p>
          <a:p>
            <a:r>
              <a:rPr lang="en-US" sz="1200" b="1" dirty="0"/>
              <a:t>About VR - </a:t>
            </a:r>
            <a:r>
              <a:rPr lang="en-US" sz="1200" dirty="0">
                <a:hlinkClick r:id="rId7"/>
              </a:rPr>
              <a:t>https://www.youtube.com/playlist?list=PLh4Af_PUe6Q9-OR5gGJqEKGc5I-O--YA4</a:t>
            </a:r>
            <a:r>
              <a:rPr lang="en-US" sz="1200" dirty="0"/>
              <a:t> </a:t>
            </a:r>
          </a:p>
        </p:txBody>
      </p:sp>
      <p:pic>
        <p:nvPicPr>
          <p:cNvPr id="4100" name="Picture 4">
            <a:extLst>
              <a:ext uri="{FF2B5EF4-FFF2-40B4-BE49-F238E27FC236}">
                <a16:creationId xmlns:a16="http://schemas.microsoft.com/office/drawing/2014/main" id="{257671FB-9ACC-4B12-B6CA-5B1CE97BA07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613596" y="769710"/>
            <a:ext cx="3159304" cy="1767706"/>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a:extLst>
              <a:ext uri="{FF2B5EF4-FFF2-40B4-BE49-F238E27FC236}">
                <a16:creationId xmlns:a16="http://schemas.microsoft.com/office/drawing/2014/main" id="{A73A4C4C-9DE0-4797-8A9C-1D9FD7277BD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613596" y="2683582"/>
            <a:ext cx="3159304" cy="1767706"/>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a:extLst>
              <a:ext uri="{FF2B5EF4-FFF2-40B4-BE49-F238E27FC236}">
                <a16:creationId xmlns:a16="http://schemas.microsoft.com/office/drawing/2014/main" id="{D77DD36F-309E-4608-B3A9-BE0B5FDD8F8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613596" y="4598773"/>
            <a:ext cx="3159304" cy="1767706"/>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a:extLst>
              <a:ext uri="{FF2B5EF4-FFF2-40B4-BE49-F238E27FC236}">
                <a16:creationId xmlns:a16="http://schemas.microsoft.com/office/drawing/2014/main" id="{FC02CEE4-364C-4E12-B160-D08D5EB27695}"/>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157953" y="4598773"/>
            <a:ext cx="3128797" cy="1750637"/>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a:extLst>
              <a:ext uri="{FF2B5EF4-FFF2-40B4-BE49-F238E27FC236}">
                <a16:creationId xmlns:a16="http://schemas.microsoft.com/office/drawing/2014/main" id="{5C0A2E8B-4C4E-4487-8699-54ED95B541B9}"/>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702310" y="4598773"/>
            <a:ext cx="3128797" cy="17506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19025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AC3DE27-AE5E-4307-8A8B-90B3E40BAF27}"/>
              </a:ext>
            </a:extLst>
          </p:cNvPr>
          <p:cNvPicPr>
            <a:picLocks noChangeAspect="1"/>
          </p:cNvPicPr>
          <p:nvPr/>
        </p:nvPicPr>
        <p:blipFill>
          <a:blip r:embed="rId2"/>
          <a:stretch>
            <a:fillRect/>
          </a:stretch>
        </p:blipFill>
        <p:spPr>
          <a:xfrm>
            <a:off x="4453116" y="2082359"/>
            <a:ext cx="5324475" cy="1649028"/>
          </a:xfrm>
          <a:prstGeom prst="rect">
            <a:avLst/>
          </a:prstGeom>
        </p:spPr>
      </p:pic>
      <p:sp>
        <p:nvSpPr>
          <p:cNvPr id="2" name="Title 1">
            <a:extLst>
              <a:ext uri="{FF2B5EF4-FFF2-40B4-BE49-F238E27FC236}">
                <a16:creationId xmlns:a16="http://schemas.microsoft.com/office/drawing/2014/main" id="{DDECA752-5F4D-4B84-A482-1F92E23AEC6F}"/>
              </a:ext>
            </a:extLst>
          </p:cNvPr>
          <p:cNvSpPr>
            <a:spLocks noGrp="1"/>
          </p:cNvSpPr>
          <p:nvPr>
            <p:ph type="title"/>
          </p:nvPr>
        </p:nvSpPr>
        <p:spPr/>
        <p:txBody>
          <a:bodyPr/>
          <a:lstStyle/>
          <a:p>
            <a:r>
              <a:rPr lang="en-US" dirty="0"/>
              <a:t>FUN STUFF TO CHECK OUT!</a:t>
            </a:r>
          </a:p>
        </p:txBody>
      </p:sp>
      <p:sp>
        <p:nvSpPr>
          <p:cNvPr id="3" name="Content Placeholder 2">
            <a:extLst>
              <a:ext uri="{FF2B5EF4-FFF2-40B4-BE49-F238E27FC236}">
                <a16:creationId xmlns:a16="http://schemas.microsoft.com/office/drawing/2014/main" id="{EA45F9DB-CE05-42D3-922C-B23F43530B35}"/>
              </a:ext>
            </a:extLst>
          </p:cNvPr>
          <p:cNvSpPr>
            <a:spLocks noGrp="1"/>
          </p:cNvSpPr>
          <p:nvPr>
            <p:ph idx="1"/>
          </p:nvPr>
        </p:nvSpPr>
        <p:spPr>
          <a:xfrm>
            <a:off x="900685" y="1936046"/>
            <a:ext cx="3328415" cy="3531303"/>
          </a:xfrm>
          <a:solidFill>
            <a:schemeClr val="accent4">
              <a:lumMod val="20000"/>
              <a:lumOff val="80000"/>
            </a:schemeClr>
          </a:solidFill>
        </p:spPr>
        <p:txBody>
          <a:bodyPr>
            <a:normAutofit/>
          </a:bodyPr>
          <a:lstStyle/>
          <a:p>
            <a:r>
              <a:rPr lang="en-US" sz="3000" dirty="0"/>
              <a:t>Virtual Reality</a:t>
            </a:r>
          </a:p>
          <a:p>
            <a:pPr lvl="1"/>
            <a:r>
              <a:rPr lang="en-US" sz="1800" dirty="0"/>
              <a:t>Meta Quest</a:t>
            </a:r>
          </a:p>
          <a:p>
            <a:pPr lvl="1"/>
            <a:r>
              <a:rPr lang="en-US" sz="1800" dirty="0"/>
              <a:t>Oculus Rift</a:t>
            </a:r>
          </a:p>
          <a:p>
            <a:pPr lvl="1"/>
            <a:r>
              <a:rPr lang="en-US" sz="1800" dirty="0"/>
              <a:t>HC Vive</a:t>
            </a:r>
          </a:p>
          <a:p>
            <a:pPr lvl="1"/>
            <a:r>
              <a:rPr lang="en-US" sz="1800" dirty="0"/>
              <a:t>Windows Mixed Reality</a:t>
            </a:r>
          </a:p>
          <a:p>
            <a:r>
              <a:rPr lang="en-US" sz="3000" dirty="0"/>
              <a:t>Unity</a:t>
            </a:r>
            <a:endParaRPr lang="en-US" sz="2000" dirty="0"/>
          </a:p>
          <a:p>
            <a:pPr lvl="1"/>
            <a:r>
              <a:rPr lang="en-US" sz="1800" dirty="0"/>
              <a:t>Standard Assets Project</a:t>
            </a:r>
          </a:p>
          <a:p>
            <a:pPr lvl="1"/>
            <a:r>
              <a:rPr lang="en-US" sz="1800" dirty="0"/>
              <a:t>Other Tutorials</a:t>
            </a:r>
          </a:p>
          <a:p>
            <a:endParaRPr lang="en-US" sz="2000" dirty="0"/>
          </a:p>
        </p:txBody>
      </p:sp>
      <p:pic>
        <p:nvPicPr>
          <p:cNvPr id="3074" name="Picture 2">
            <a:extLst>
              <a:ext uri="{FF2B5EF4-FFF2-40B4-BE49-F238E27FC236}">
                <a16:creationId xmlns:a16="http://schemas.microsoft.com/office/drawing/2014/main" id="{FE8BA098-57BC-4CE1-B610-2F6F28D7A5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29530" y="4911295"/>
            <a:ext cx="2540002" cy="1371600"/>
          </a:xfrm>
          <a:prstGeom prst="rect">
            <a:avLst/>
          </a:prstGeom>
          <a:noFill/>
          <a:extLst>
            <a:ext uri="{909E8E84-426E-40DD-AFC4-6F175D3DCCD1}">
              <a14:hiddenFill xmlns:a14="http://schemas.microsoft.com/office/drawing/2010/main">
                <a:solidFill>
                  <a:srgbClr val="FFFFFF"/>
                </a:solidFill>
              </a14:hiddenFill>
            </a:ext>
          </a:extLst>
        </p:spPr>
      </p:pic>
      <p:pic>
        <p:nvPicPr>
          <p:cNvPr id="3075" name="Picture 3">
            <a:extLst>
              <a:ext uri="{FF2B5EF4-FFF2-40B4-BE49-F238E27FC236}">
                <a16:creationId xmlns:a16="http://schemas.microsoft.com/office/drawing/2014/main" id="{72D29680-C2AB-4427-B55C-1E60B426835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49185" y="4266712"/>
            <a:ext cx="4032365" cy="2016183"/>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33DF8AF5-8761-4963-B725-2985514F72A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92233" y="2583580"/>
            <a:ext cx="2268206" cy="1272716"/>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a:extLst>
              <a:ext uri="{FF2B5EF4-FFF2-40B4-BE49-F238E27FC236}">
                <a16:creationId xmlns:a16="http://schemas.microsoft.com/office/drawing/2014/main" id="{E3553854-137A-451E-A99D-293D8C15D5F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89879" y="3383482"/>
            <a:ext cx="2318611" cy="138927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16CD0C18-F20B-4052-8921-EAD53533814C}"/>
              </a:ext>
            </a:extLst>
          </p:cNvPr>
          <p:cNvPicPr>
            <a:picLocks noChangeAspect="1"/>
          </p:cNvPicPr>
          <p:nvPr/>
        </p:nvPicPr>
        <p:blipFill>
          <a:blip r:embed="rId7"/>
          <a:stretch>
            <a:fillRect/>
          </a:stretch>
        </p:blipFill>
        <p:spPr>
          <a:xfrm>
            <a:off x="4453116" y="4179950"/>
            <a:ext cx="1095528" cy="428685"/>
          </a:xfrm>
          <a:prstGeom prst="rect">
            <a:avLst/>
          </a:prstGeom>
        </p:spPr>
      </p:pic>
    </p:spTree>
    <p:extLst>
      <p:ext uri="{BB962C8B-B14F-4D97-AF65-F5344CB8AC3E}">
        <p14:creationId xmlns:p14="http://schemas.microsoft.com/office/powerpoint/2010/main" val="27627576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80044A1-4717-4833-86AA-37298B06DD6D}"/>
              </a:ext>
            </a:extLst>
          </p:cNvPr>
          <p:cNvSpPr/>
          <p:nvPr/>
        </p:nvSpPr>
        <p:spPr>
          <a:xfrm>
            <a:off x="1466850" y="2495550"/>
            <a:ext cx="9191625" cy="20955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7A4919D0-F177-4BBA-9A0B-DBA69E2ED764}"/>
              </a:ext>
            </a:extLst>
          </p:cNvPr>
          <p:cNvSpPr>
            <a:spLocks noGrp="1"/>
          </p:cNvSpPr>
          <p:nvPr>
            <p:ph type="title"/>
          </p:nvPr>
        </p:nvSpPr>
        <p:spPr>
          <a:xfrm>
            <a:off x="1066800" y="642594"/>
            <a:ext cx="10058400" cy="1371600"/>
          </a:xfrm>
        </p:spPr>
        <p:txBody>
          <a:bodyPr>
            <a:normAutofit/>
          </a:bodyPr>
          <a:lstStyle/>
          <a:p>
            <a:pPr algn="ctr"/>
            <a:r>
              <a:rPr lang="en-US" dirty="0"/>
              <a:t>Agenda</a:t>
            </a:r>
          </a:p>
        </p:txBody>
      </p:sp>
      <p:graphicFrame>
        <p:nvGraphicFramePr>
          <p:cNvPr id="5" name="Content Placeholder 2" descr="SmartArt graphic">
            <a:extLst>
              <a:ext uri="{FF2B5EF4-FFF2-40B4-BE49-F238E27FC236}">
                <a16:creationId xmlns:a16="http://schemas.microsoft.com/office/drawing/2014/main" id="{91DB1382-7276-49FA-9632-38D558F457E3}"/>
              </a:ext>
            </a:extLst>
          </p:cNvPr>
          <p:cNvGraphicFramePr>
            <a:graphicFrameLocks noGrp="1"/>
          </p:cNvGraphicFramePr>
          <p:nvPr>
            <p:ph idx="1"/>
            <p:extLst>
              <p:ext uri="{D42A27DB-BD31-4B8C-83A1-F6EECF244321}">
                <p14:modId xmlns:p14="http://schemas.microsoft.com/office/powerpoint/2010/main" val="823325969"/>
              </p:ext>
            </p:extLst>
          </p:nvPr>
        </p:nvGraphicFramePr>
        <p:xfrm>
          <a:off x="1066800" y="2310063"/>
          <a:ext cx="10058400" cy="37256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Box 5">
            <a:extLst>
              <a:ext uri="{FF2B5EF4-FFF2-40B4-BE49-F238E27FC236}">
                <a16:creationId xmlns:a16="http://schemas.microsoft.com/office/drawing/2014/main" id="{F43E091F-451D-4812-874A-0C115D8E6859}"/>
              </a:ext>
            </a:extLst>
          </p:cNvPr>
          <p:cNvSpPr txBox="1"/>
          <p:nvPr/>
        </p:nvSpPr>
        <p:spPr>
          <a:xfrm>
            <a:off x="8410575" y="5805466"/>
            <a:ext cx="2457450" cy="307777"/>
          </a:xfrm>
          <a:prstGeom prst="rect">
            <a:avLst/>
          </a:prstGeom>
          <a:noFill/>
        </p:spPr>
        <p:txBody>
          <a:bodyPr wrap="square">
            <a:spAutoFit/>
          </a:bodyPr>
          <a:lstStyle/>
          <a:p>
            <a:r>
              <a:rPr lang="en-US" sz="1200" b="1" dirty="0">
                <a:hlinkClick r:id="rId7"/>
              </a:rPr>
              <a:t>https://sites.pitt.edu/~jpcst52/</a:t>
            </a:r>
            <a:r>
              <a:rPr lang="en-US" sz="1400" b="1" dirty="0">
                <a:solidFill>
                  <a:srgbClr val="000000"/>
                </a:solidFill>
              </a:rPr>
              <a:t> </a:t>
            </a:r>
            <a:endParaRPr lang="en-US" sz="1200" dirty="0"/>
          </a:p>
        </p:txBody>
      </p:sp>
      <p:sp>
        <p:nvSpPr>
          <p:cNvPr id="7" name="TextBox 6">
            <a:extLst>
              <a:ext uri="{FF2B5EF4-FFF2-40B4-BE49-F238E27FC236}">
                <a16:creationId xmlns:a16="http://schemas.microsoft.com/office/drawing/2014/main" id="{B20E14E7-5657-465C-B39E-A1E60168DA20}"/>
              </a:ext>
            </a:extLst>
          </p:cNvPr>
          <p:cNvSpPr txBox="1"/>
          <p:nvPr/>
        </p:nvSpPr>
        <p:spPr>
          <a:xfrm>
            <a:off x="8410575" y="6054545"/>
            <a:ext cx="2113935" cy="276999"/>
          </a:xfrm>
          <a:prstGeom prst="rect">
            <a:avLst/>
          </a:prstGeom>
          <a:noFill/>
        </p:spPr>
        <p:txBody>
          <a:bodyPr wrap="square">
            <a:spAutoFit/>
          </a:bodyPr>
          <a:lstStyle/>
          <a:p>
            <a:r>
              <a:rPr lang="en-US" sz="1200" b="1" dirty="0">
                <a:solidFill>
                  <a:srgbClr val="000000"/>
                </a:solidFill>
                <a:hlinkClick r:id="rId8"/>
              </a:rPr>
              <a:t>https://jcallinan.github.io/</a:t>
            </a:r>
            <a:r>
              <a:rPr lang="en-US" sz="1200" b="1" dirty="0">
                <a:solidFill>
                  <a:srgbClr val="000000"/>
                </a:solidFill>
              </a:rPr>
              <a:t> </a:t>
            </a:r>
          </a:p>
        </p:txBody>
      </p:sp>
      <p:pic>
        <p:nvPicPr>
          <p:cNvPr id="5122" name="Picture 2" descr="Jeremy Callinan">
            <a:extLst>
              <a:ext uri="{FF2B5EF4-FFF2-40B4-BE49-F238E27FC236}">
                <a16:creationId xmlns:a16="http://schemas.microsoft.com/office/drawing/2014/main" id="{C9743112-D32C-42FC-8F71-0FB814A20BE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820400" y="5590023"/>
            <a:ext cx="857250" cy="7415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2431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a:extLst>
              <a:ext uri="{FF2B5EF4-FFF2-40B4-BE49-F238E27FC236}">
                <a16:creationId xmlns:a16="http://schemas.microsoft.com/office/drawing/2014/main" id="{3AB5ADE4-81D5-4023-B10C-043BF4C3D3F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7959" y="984686"/>
            <a:ext cx="11081857" cy="461744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2E2A0A5-9205-4A08-9255-C462B9A6FC6D}"/>
              </a:ext>
            </a:extLst>
          </p:cNvPr>
          <p:cNvSpPr>
            <a:spLocks noGrp="1"/>
          </p:cNvSpPr>
          <p:nvPr>
            <p:ph type="title"/>
          </p:nvPr>
        </p:nvSpPr>
        <p:spPr>
          <a:xfrm>
            <a:off x="487959" y="412694"/>
            <a:ext cx="5334000" cy="884202"/>
          </a:xfrm>
          <a:solidFill>
            <a:schemeClr val="accent4">
              <a:lumMod val="20000"/>
              <a:lumOff val="80000"/>
            </a:schemeClr>
          </a:solidFill>
        </p:spPr>
        <p:txBody>
          <a:bodyPr/>
          <a:lstStyle/>
          <a:p>
            <a:r>
              <a:rPr lang="en-US" dirty="0"/>
              <a:t>CIS&amp;T @ Pitt-Bradford</a:t>
            </a:r>
          </a:p>
        </p:txBody>
      </p:sp>
      <p:sp>
        <p:nvSpPr>
          <p:cNvPr id="3" name="Content Placeholder 2">
            <a:extLst>
              <a:ext uri="{FF2B5EF4-FFF2-40B4-BE49-F238E27FC236}">
                <a16:creationId xmlns:a16="http://schemas.microsoft.com/office/drawing/2014/main" id="{E553FD7A-2DB9-405B-9E3B-2D1AC522895E}"/>
              </a:ext>
            </a:extLst>
          </p:cNvPr>
          <p:cNvSpPr>
            <a:spLocks noGrp="1"/>
          </p:cNvSpPr>
          <p:nvPr>
            <p:ph idx="1"/>
          </p:nvPr>
        </p:nvSpPr>
        <p:spPr>
          <a:xfrm>
            <a:off x="983261" y="5953620"/>
            <a:ext cx="6789140" cy="304305"/>
          </a:xfrm>
          <a:solidFill>
            <a:schemeClr val="accent6">
              <a:lumMod val="20000"/>
              <a:lumOff val="80000"/>
            </a:schemeClr>
          </a:solidFill>
        </p:spPr>
        <p:txBody>
          <a:bodyPr>
            <a:normAutofit/>
          </a:bodyPr>
          <a:lstStyle/>
          <a:p>
            <a:pPr marL="0" indent="0">
              <a:buNone/>
            </a:pPr>
            <a:r>
              <a:rPr lang="en-US" sz="1200" dirty="0">
                <a:hlinkClick r:id="rId3"/>
              </a:rPr>
              <a:t>https://www.upb.pitt.edu/academics/computer-information-systems-and-technology-bs</a:t>
            </a:r>
            <a:r>
              <a:rPr lang="en-US" sz="1200" dirty="0"/>
              <a:t> </a:t>
            </a:r>
          </a:p>
        </p:txBody>
      </p:sp>
      <p:sp>
        <p:nvSpPr>
          <p:cNvPr id="6" name="TextBox 5">
            <a:extLst>
              <a:ext uri="{FF2B5EF4-FFF2-40B4-BE49-F238E27FC236}">
                <a16:creationId xmlns:a16="http://schemas.microsoft.com/office/drawing/2014/main" id="{B1DE4E65-639C-4D24-AEC7-F514A2CCAAEC}"/>
              </a:ext>
            </a:extLst>
          </p:cNvPr>
          <p:cNvSpPr txBox="1"/>
          <p:nvPr/>
        </p:nvSpPr>
        <p:spPr>
          <a:xfrm>
            <a:off x="8153400" y="197346"/>
            <a:ext cx="3819437" cy="6463308"/>
          </a:xfrm>
          <a:prstGeom prst="rect">
            <a:avLst/>
          </a:prstGeom>
          <a:solidFill>
            <a:schemeClr val="accent5">
              <a:lumMod val="20000"/>
              <a:lumOff val="80000"/>
            </a:schemeClr>
          </a:solidFill>
        </p:spPr>
        <p:txBody>
          <a:bodyPr wrap="square">
            <a:spAutoFit/>
          </a:bodyPr>
          <a:lstStyle/>
          <a:p>
            <a:pPr algn="l"/>
            <a:r>
              <a:rPr lang="en-US" b="0" i="0" dirty="0">
                <a:solidFill>
                  <a:srgbClr val="000000"/>
                </a:solidFill>
                <a:effectLst/>
                <a:latin typeface="Open Sans" panose="020B0606030504020204" pitchFamily="34" charset="0"/>
              </a:rPr>
              <a:t>Job titles:</a:t>
            </a:r>
          </a:p>
          <a:p>
            <a:pPr algn="l">
              <a:buFont typeface="Arial" panose="020B0604020202020204" pitchFamily="34" charset="0"/>
              <a:buChar char="•"/>
            </a:pPr>
            <a:r>
              <a:rPr lang="en-US" i="0" dirty="0">
                <a:solidFill>
                  <a:srgbClr val="000000"/>
                </a:solidFill>
                <a:effectLst/>
                <a:latin typeface="Open Sans" panose="020B0606030504020204" pitchFamily="34" charset="0"/>
              </a:rPr>
              <a:t>Software developer</a:t>
            </a:r>
          </a:p>
          <a:p>
            <a:pPr algn="l">
              <a:buFont typeface="Arial" panose="020B0604020202020204" pitchFamily="34" charset="0"/>
              <a:buChar char="•"/>
            </a:pPr>
            <a:r>
              <a:rPr lang="en-US" i="0" dirty="0">
                <a:solidFill>
                  <a:srgbClr val="000000"/>
                </a:solidFill>
                <a:effectLst/>
                <a:latin typeface="Open Sans" panose="020B0606030504020204" pitchFamily="34" charset="0"/>
              </a:rPr>
              <a:t>Operations engineer</a:t>
            </a:r>
          </a:p>
          <a:p>
            <a:pPr algn="l">
              <a:buFont typeface="Arial" panose="020B0604020202020204" pitchFamily="34" charset="0"/>
              <a:buChar char="•"/>
            </a:pPr>
            <a:r>
              <a:rPr lang="en-US" i="0" dirty="0">
                <a:solidFill>
                  <a:srgbClr val="000000"/>
                </a:solidFill>
                <a:effectLst/>
                <a:latin typeface="Open Sans" panose="020B0606030504020204" pitchFamily="34" charset="0"/>
              </a:rPr>
              <a:t>Software support analyst</a:t>
            </a:r>
          </a:p>
          <a:p>
            <a:pPr algn="l">
              <a:buFont typeface="Arial" panose="020B0604020202020204" pitchFamily="34" charset="0"/>
              <a:buChar char="•"/>
            </a:pPr>
            <a:r>
              <a:rPr lang="en-US" i="0" dirty="0">
                <a:solidFill>
                  <a:srgbClr val="000000"/>
                </a:solidFill>
                <a:effectLst/>
                <a:latin typeface="Open Sans" panose="020B0606030504020204" pitchFamily="34" charset="0"/>
              </a:rPr>
              <a:t>IT consultant</a:t>
            </a:r>
          </a:p>
          <a:p>
            <a:pPr algn="l">
              <a:buFont typeface="Arial" panose="020B0604020202020204" pitchFamily="34" charset="0"/>
              <a:buChar char="•"/>
            </a:pPr>
            <a:r>
              <a:rPr lang="en-US" i="0" dirty="0">
                <a:solidFill>
                  <a:srgbClr val="000000"/>
                </a:solidFill>
                <a:effectLst/>
                <a:latin typeface="Open Sans" panose="020B0606030504020204" pitchFamily="34" charset="0"/>
              </a:rPr>
              <a:t>Systems administrator</a:t>
            </a:r>
          </a:p>
          <a:p>
            <a:pPr algn="l">
              <a:buFont typeface="Arial" panose="020B0604020202020204" pitchFamily="34" charset="0"/>
              <a:buChar char="•"/>
            </a:pPr>
            <a:r>
              <a:rPr lang="en-US" i="0" dirty="0">
                <a:solidFill>
                  <a:srgbClr val="000000"/>
                </a:solidFill>
                <a:effectLst/>
                <a:latin typeface="Open Sans" panose="020B0606030504020204" pitchFamily="34" charset="0"/>
              </a:rPr>
              <a:t>Programmer</a:t>
            </a:r>
          </a:p>
          <a:p>
            <a:pPr algn="l">
              <a:buFont typeface="Arial" panose="020B0604020202020204" pitchFamily="34" charset="0"/>
              <a:buChar char="•"/>
            </a:pPr>
            <a:r>
              <a:rPr lang="en-US" i="0" dirty="0">
                <a:solidFill>
                  <a:srgbClr val="000000"/>
                </a:solidFill>
                <a:effectLst/>
                <a:latin typeface="Open Sans" panose="020B0606030504020204" pitchFamily="34" charset="0"/>
              </a:rPr>
              <a:t>Clinical systems analyst</a:t>
            </a:r>
          </a:p>
          <a:p>
            <a:pPr algn="l">
              <a:buFont typeface="Arial" panose="020B0604020202020204" pitchFamily="34" charset="0"/>
              <a:buChar char="•"/>
            </a:pPr>
            <a:r>
              <a:rPr lang="en-US" i="0" dirty="0">
                <a:solidFill>
                  <a:srgbClr val="000000"/>
                </a:solidFill>
                <a:effectLst/>
                <a:latin typeface="Open Sans" panose="020B0606030504020204" pitchFamily="34" charset="0"/>
              </a:rPr>
              <a:t>Numerical control programmer</a:t>
            </a:r>
          </a:p>
          <a:p>
            <a:pPr algn="l">
              <a:buFont typeface="Arial" panose="020B0604020202020204" pitchFamily="34" charset="0"/>
              <a:buChar char="•"/>
            </a:pPr>
            <a:r>
              <a:rPr lang="en-US" i="0" dirty="0">
                <a:solidFill>
                  <a:srgbClr val="000000"/>
                </a:solidFill>
                <a:effectLst/>
                <a:latin typeface="Open Sans" panose="020B0606030504020204" pitchFamily="34" charset="0"/>
              </a:rPr>
              <a:t>IT manager</a:t>
            </a:r>
          </a:p>
          <a:p>
            <a:pPr algn="l">
              <a:buFont typeface="Arial" panose="020B0604020202020204" pitchFamily="34" charset="0"/>
              <a:buChar char="•"/>
            </a:pPr>
            <a:r>
              <a:rPr lang="en-US" i="0" dirty="0">
                <a:solidFill>
                  <a:srgbClr val="000000"/>
                </a:solidFill>
                <a:effectLst/>
                <a:latin typeface="Open Sans" panose="020B0606030504020204" pitchFamily="34" charset="0"/>
              </a:rPr>
              <a:t>Technical engineer</a:t>
            </a:r>
            <a:br>
              <a:rPr lang="en-US" i="0" dirty="0">
                <a:solidFill>
                  <a:srgbClr val="000000"/>
                </a:solidFill>
                <a:effectLst/>
                <a:latin typeface="Open Sans" panose="020B0606030504020204" pitchFamily="34" charset="0"/>
              </a:rPr>
            </a:br>
            <a:endParaRPr lang="en-US" i="0" dirty="0">
              <a:solidFill>
                <a:srgbClr val="000000"/>
              </a:solidFill>
              <a:effectLst/>
              <a:latin typeface="Open Sans" panose="020B0606030504020204" pitchFamily="34" charset="0"/>
            </a:endParaRPr>
          </a:p>
          <a:p>
            <a:pPr algn="l"/>
            <a:r>
              <a:rPr lang="en-US" b="0" i="0" dirty="0">
                <a:solidFill>
                  <a:srgbClr val="000000"/>
                </a:solidFill>
                <a:effectLst/>
                <a:latin typeface="Open Sans" panose="020B0606030504020204" pitchFamily="34" charset="0"/>
              </a:rPr>
              <a:t>Employers:</a:t>
            </a:r>
          </a:p>
          <a:p>
            <a:pPr algn="l">
              <a:buFont typeface="Arial" panose="020B0604020202020204" pitchFamily="34" charset="0"/>
              <a:buChar char="•"/>
            </a:pPr>
            <a:r>
              <a:rPr lang="en-US" i="0" dirty="0">
                <a:solidFill>
                  <a:srgbClr val="000000"/>
                </a:solidFill>
                <a:effectLst/>
                <a:latin typeface="Open Sans" panose="020B0606030504020204" pitchFamily="34" charset="0"/>
              </a:rPr>
              <a:t>Amazon</a:t>
            </a:r>
          </a:p>
          <a:p>
            <a:pPr algn="l">
              <a:buFont typeface="Arial" panose="020B0604020202020204" pitchFamily="34" charset="0"/>
              <a:buChar char="•"/>
            </a:pPr>
            <a:r>
              <a:rPr lang="en-US" i="0" dirty="0">
                <a:solidFill>
                  <a:srgbClr val="000000"/>
                </a:solidFill>
                <a:effectLst/>
                <a:latin typeface="Open Sans" panose="020B0606030504020204" pitchFamily="34" charset="0"/>
              </a:rPr>
              <a:t>Bayer Pharmaceuticals</a:t>
            </a:r>
          </a:p>
          <a:p>
            <a:pPr algn="l">
              <a:buFont typeface="Arial" panose="020B0604020202020204" pitchFamily="34" charset="0"/>
              <a:buChar char="•"/>
            </a:pPr>
            <a:r>
              <a:rPr lang="en-US" i="0" dirty="0">
                <a:solidFill>
                  <a:srgbClr val="000000"/>
                </a:solidFill>
                <a:effectLst/>
                <a:latin typeface="Open Sans" panose="020B0606030504020204" pitchFamily="34" charset="0"/>
              </a:rPr>
              <a:t>Yahoo</a:t>
            </a:r>
          </a:p>
          <a:p>
            <a:pPr algn="l">
              <a:buFont typeface="Arial" panose="020B0604020202020204" pitchFamily="34" charset="0"/>
              <a:buChar char="•"/>
            </a:pPr>
            <a:r>
              <a:rPr lang="en-US" i="0" dirty="0">
                <a:solidFill>
                  <a:srgbClr val="000000"/>
                </a:solidFill>
                <a:effectLst/>
                <a:latin typeface="Open Sans" panose="020B0606030504020204" pitchFamily="34" charset="0"/>
              </a:rPr>
              <a:t>Cargill</a:t>
            </a:r>
          </a:p>
          <a:p>
            <a:pPr algn="l">
              <a:buFont typeface="Arial" panose="020B0604020202020204" pitchFamily="34" charset="0"/>
              <a:buChar char="•"/>
            </a:pPr>
            <a:r>
              <a:rPr lang="en-US" i="0" dirty="0">
                <a:solidFill>
                  <a:srgbClr val="000000"/>
                </a:solidFill>
                <a:effectLst/>
                <a:latin typeface="Open Sans" panose="020B0606030504020204" pitchFamily="34" charset="0"/>
              </a:rPr>
              <a:t>NexGen Technologies</a:t>
            </a:r>
          </a:p>
          <a:p>
            <a:pPr algn="l">
              <a:buFont typeface="Arial" panose="020B0604020202020204" pitchFamily="34" charset="0"/>
              <a:buChar char="•"/>
            </a:pPr>
            <a:r>
              <a:rPr lang="en-US" i="0" dirty="0">
                <a:solidFill>
                  <a:srgbClr val="000000"/>
                </a:solidFill>
                <a:effectLst/>
                <a:latin typeface="Open Sans" panose="020B0606030504020204" pitchFamily="34" charset="0"/>
              </a:rPr>
              <a:t>iGlobal</a:t>
            </a:r>
          </a:p>
          <a:p>
            <a:pPr algn="l">
              <a:buFont typeface="Arial" panose="020B0604020202020204" pitchFamily="34" charset="0"/>
              <a:buChar char="•"/>
            </a:pPr>
            <a:r>
              <a:rPr lang="en-US" i="0" dirty="0">
                <a:solidFill>
                  <a:srgbClr val="000000"/>
                </a:solidFill>
                <a:effectLst/>
                <a:latin typeface="Open Sans" panose="020B0606030504020204" pitchFamily="34" charset="0"/>
              </a:rPr>
              <a:t>Zippo Manufacturing Co.</a:t>
            </a:r>
          </a:p>
          <a:p>
            <a:pPr algn="l">
              <a:buFont typeface="Arial" panose="020B0604020202020204" pitchFamily="34" charset="0"/>
              <a:buChar char="•"/>
            </a:pPr>
            <a:r>
              <a:rPr lang="en-US" i="0" dirty="0">
                <a:solidFill>
                  <a:srgbClr val="000000"/>
                </a:solidFill>
                <a:effectLst/>
                <a:latin typeface="Open Sans" panose="020B0606030504020204" pitchFamily="34" charset="0"/>
              </a:rPr>
              <a:t>Verizon Media Services</a:t>
            </a:r>
          </a:p>
          <a:p>
            <a:pPr algn="l">
              <a:buFont typeface="Arial" panose="020B0604020202020204" pitchFamily="34" charset="0"/>
              <a:buChar char="•"/>
            </a:pPr>
            <a:r>
              <a:rPr lang="en-US" i="0" dirty="0">
                <a:solidFill>
                  <a:srgbClr val="000000"/>
                </a:solidFill>
                <a:effectLst/>
                <a:latin typeface="Open Sans" panose="020B0606030504020204" pitchFamily="34" charset="0"/>
              </a:rPr>
              <a:t>IBM</a:t>
            </a:r>
          </a:p>
          <a:p>
            <a:pPr algn="l">
              <a:buFont typeface="Arial" panose="020B0604020202020204" pitchFamily="34" charset="0"/>
              <a:buChar char="•"/>
            </a:pPr>
            <a:r>
              <a:rPr lang="en-US" dirty="0">
                <a:solidFill>
                  <a:srgbClr val="000000"/>
                </a:solidFill>
                <a:latin typeface="Open Sans" panose="020B0606030504020204" pitchFamily="34" charset="0"/>
              </a:rPr>
              <a:t>Deloitte</a:t>
            </a:r>
            <a:endParaRPr lang="en-US" i="0" dirty="0">
              <a:solidFill>
                <a:srgbClr val="000000"/>
              </a:solidFill>
              <a:effectLst/>
              <a:latin typeface="Open Sans" panose="020B0606030504020204" pitchFamily="34" charset="0"/>
            </a:endParaRPr>
          </a:p>
        </p:txBody>
      </p:sp>
    </p:spTree>
    <p:extLst>
      <p:ext uri="{BB962C8B-B14F-4D97-AF65-F5344CB8AC3E}">
        <p14:creationId xmlns:p14="http://schemas.microsoft.com/office/powerpoint/2010/main" val="28354533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E2A0A5-9205-4A08-9255-C462B9A6FC6D}"/>
              </a:ext>
            </a:extLst>
          </p:cNvPr>
          <p:cNvSpPr>
            <a:spLocks noGrp="1"/>
          </p:cNvSpPr>
          <p:nvPr>
            <p:ph type="title"/>
          </p:nvPr>
        </p:nvSpPr>
        <p:spPr>
          <a:xfrm>
            <a:off x="942189" y="562455"/>
            <a:ext cx="10516386" cy="607366"/>
          </a:xfrm>
          <a:solidFill>
            <a:schemeClr val="accent4">
              <a:lumMod val="40000"/>
              <a:lumOff val="60000"/>
            </a:schemeClr>
          </a:solidFill>
        </p:spPr>
        <p:txBody>
          <a:bodyPr>
            <a:noAutofit/>
          </a:bodyPr>
          <a:lstStyle/>
          <a:p>
            <a:r>
              <a:rPr lang="en-US" sz="2600" b="0" i="0" dirty="0">
                <a:solidFill>
                  <a:srgbClr val="000000"/>
                </a:solidFill>
                <a:effectLst/>
                <a:latin typeface="Open Sans" panose="020B0606030504020204" pitchFamily="34" charset="0"/>
              </a:rPr>
              <a:t>George B. Duke Engineering and Information Technologies Building</a:t>
            </a:r>
            <a:endParaRPr lang="en-US" sz="2600" dirty="0"/>
          </a:p>
        </p:txBody>
      </p:sp>
      <p:pic>
        <p:nvPicPr>
          <p:cNvPr id="1026" name="Picture 2" descr="Building nighttime">
            <a:extLst>
              <a:ext uri="{FF2B5EF4-FFF2-40B4-BE49-F238E27FC236}">
                <a16:creationId xmlns:a16="http://schemas.microsoft.com/office/drawing/2014/main" id="{43ECF082-6212-4E35-922C-95CB8F1450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50841" y="2004969"/>
            <a:ext cx="6606330" cy="440422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8897AEDA-93B2-465F-AA36-68CCFEB8CA4E}"/>
              </a:ext>
            </a:extLst>
          </p:cNvPr>
          <p:cNvSpPr txBox="1"/>
          <p:nvPr/>
        </p:nvSpPr>
        <p:spPr>
          <a:xfrm>
            <a:off x="580239" y="3578326"/>
            <a:ext cx="4782336" cy="2862322"/>
          </a:xfrm>
          <a:prstGeom prst="rect">
            <a:avLst/>
          </a:prstGeom>
          <a:solidFill>
            <a:schemeClr val="accent4">
              <a:lumMod val="20000"/>
              <a:lumOff val="80000"/>
            </a:schemeClr>
          </a:solidFill>
        </p:spPr>
        <p:txBody>
          <a:bodyPr wrap="square">
            <a:spAutoFit/>
          </a:bodyPr>
          <a:lstStyle/>
          <a:p>
            <a:pPr algn="l">
              <a:buFont typeface="Arial" panose="020B0604020202020204" pitchFamily="34" charset="0"/>
              <a:buChar char="•"/>
            </a:pPr>
            <a:r>
              <a:rPr lang="en-US" sz="1200" i="0" dirty="0">
                <a:solidFill>
                  <a:srgbClr val="000000"/>
                </a:solidFill>
                <a:effectLst/>
                <a:latin typeface="Open Sans" panose="020B0604020202020204" pitchFamily="34" charset="0"/>
              </a:rPr>
              <a:t>A </a:t>
            </a:r>
            <a:r>
              <a:rPr lang="en-US" sz="1200" b="1" i="0" dirty="0">
                <a:solidFill>
                  <a:srgbClr val="000000"/>
                </a:solidFill>
                <a:effectLst/>
                <a:latin typeface="Open Sans" panose="020B0604020202020204" pitchFamily="34" charset="0"/>
              </a:rPr>
              <a:t>fluid dynamics lab </a:t>
            </a:r>
            <a:r>
              <a:rPr lang="en-US" sz="1200" i="0" dirty="0">
                <a:solidFill>
                  <a:srgbClr val="000000"/>
                </a:solidFill>
                <a:effectLst/>
                <a:latin typeface="Open Sans" panose="020B0604020202020204" pitchFamily="34" charset="0"/>
              </a:rPr>
              <a:t>with a wind tunnel, table-top fluid process automation system, Rankine cycler and more.</a:t>
            </a:r>
          </a:p>
          <a:p>
            <a:pPr algn="l">
              <a:buFont typeface="Arial" panose="020B0604020202020204" pitchFamily="34" charset="0"/>
              <a:buChar char="•"/>
            </a:pPr>
            <a:r>
              <a:rPr lang="en-US" sz="1200" i="0" dirty="0">
                <a:solidFill>
                  <a:srgbClr val="000000"/>
                </a:solidFill>
                <a:effectLst/>
                <a:latin typeface="Open Sans" panose="020B0604020202020204" pitchFamily="34" charset="0"/>
              </a:rPr>
              <a:t>A </a:t>
            </a:r>
            <a:r>
              <a:rPr lang="en-US" sz="1200" b="1" i="0" dirty="0">
                <a:solidFill>
                  <a:srgbClr val="000000"/>
                </a:solidFill>
                <a:effectLst/>
                <a:latin typeface="Open Sans" panose="020B0604020202020204" pitchFamily="34" charset="0"/>
              </a:rPr>
              <a:t>maker space</a:t>
            </a:r>
            <a:r>
              <a:rPr lang="en-US" sz="1200" i="0" dirty="0">
                <a:solidFill>
                  <a:srgbClr val="000000"/>
                </a:solidFill>
                <a:effectLst/>
                <a:latin typeface="Open Sans" panose="020B0604020202020204" pitchFamily="34" charset="0"/>
              </a:rPr>
              <a:t>, featuring 3D printing and scanning for rapid prototyping to be shared with the information technology program.</a:t>
            </a:r>
          </a:p>
          <a:p>
            <a:pPr algn="l">
              <a:buFont typeface="Arial" panose="020B0604020202020204" pitchFamily="34" charset="0"/>
              <a:buChar char="•"/>
            </a:pPr>
            <a:r>
              <a:rPr lang="en-US" sz="1200" i="0" dirty="0">
                <a:solidFill>
                  <a:srgbClr val="000000"/>
                </a:solidFill>
                <a:effectLst/>
                <a:latin typeface="Open Sans" panose="020B0604020202020204" pitchFamily="34" charset="0"/>
              </a:rPr>
              <a:t>An </a:t>
            </a:r>
            <a:r>
              <a:rPr lang="en-US" sz="1200" b="1" i="0" dirty="0">
                <a:solidFill>
                  <a:srgbClr val="000000"/>
                </a:solidFill>
                <a:effectLst/>
                <a:latin typeface="Open Sans" panose="020B0604020202020204" pitchFamily="34" charset="0"/>
              </a:rPr>
              <a:t>expanded Systems, Networks and Projects Lab </a:t>
            </a:r>
            <a:r>
              <a:rPr lang="en-US" sz="1200" i="0" dirty="0">
                <a:solidFill>
                  <a:srgbClr val="000000"/>
                </a:solidFill>
                <a:effectLst/>
                <a:latin typeface="Open Sans" panose="020B0604020202020204" pitchFamily="34" charset="0"/>
              </a:rPr>
              <a:t>– known as a </a:t>
            </a:r>
            <a:r>
              <a:rPr lang="en-US" sz="1200" b="1" i="0" dirty="0">
                <a:solidFill>
                  <a:srgbClr val="000000"/>
                </a:solidFill>
                <a:effectLst/>
                <a:latin typeface="Open Sans" panose="020B0604020202020204" pitchFamily="34" charset="0"/>
              </a:rPr>
              <a:t>SNAP</a:t>
            </a:r>
            <a:r>
              <a:rPr lang="en-US" sz="1200" i="0" dirty="0">
                <a:solidFill>
                  <a:srgbClr val="000000"/>
                </a:solidFill>
                <a:effectLst/>
                <a:latin typeface="Open Sans" panose="020B0604020202020204" pitchFamily="34" charset="0"/>
              </a:rPr>
              <a:t> </a:t>
            </a:r>
            <a:r>
              <a:rPr lang="en-US" sz="1200" b="1" i="0" dirty="0">
                <a:solidFill>
                  <a:srgbClr val="000000"/>
                </a:solidFill>
                <a:effectLst/>
                <a:latin typeface="Open Sans" panose="020B0604020202020204" pitchFamily="34" charset="0"/>
              </a:rPr>
              <a:t>Lab</a:t>
            </a:r>
            <a:r>
              <a:rPr lang="en-US" sz="1200" i="0" dirty="0">
                <a:solidFill>
                  <a:srgbClr val="000000"/>
                </a:solidFill>
                <a:effectLst/>
                <a:latin typeface="Open Sans" panose="020B0604020202020204" pitchFamily="34" charset="0"/>
              </a:rPr>
              <a:t> – to enable students to practice setting up small computer and data operation centers.</a:t>
            </a:r>
          </a:p>
          <a:p>
            <a:pPr algn="l">
              <a:buFont typeface="Arial" panose="020B0604020202020204" pitchFamily="34" charset="0"/>
              <a:buChar char="•"/>
            </a:pPr>
            <a:r>
              <a:rPr lang="en-US" sz="1200" i="0" dirty="0">
                <a:solidFill>
                  <a:srgbClr val="000000"/>
                </a:solidFill>
                <a:effectLst/>
                <a:latin typeface="Open Sans" panose="020B0604020202020204" pitchFamily="34" charset="0"/>
              </a:rPr>
              <a:t>A </a:t>
            </a:r>
            <a:r>
              <a:rPr lang="en-US" sz="1200" b="1" i="0" dirty="0">
                <a:solidFill>
                  <a:srgbClr val="000000"/>
                </a:solidFill>
                <a:effectLst/>
                <a:latin typeface="Open Sans" panose="020B0604020202020204" pitchFamily="34" charset="0"/>
              </a:rPr>
              <a:t>FLEX Lab </a:t>
            </a:r>
            <a:r>
              <a:rPr lang="en-US" sz="1200" i="0" dirty="0">
                <a:solidFill>
                  <a:srgbClr val="000000"/>
                </a:solidFill>
                <a:effectLst/>
                <a:latin typeface="Open Sans" panose="020B0604020202020204" pitchFamily="34" charset="0"/>
              </a:rPr>
              <a:t>to give students the space they need to gather data, perform analyses, and creative virtual and scaled prototypes for new products and services.</a:t>
            </a:r>
          </a:p>
          <a:p>
            <a:pPr algn="l">
              <a:buFont typeface="Arial" panose="020B0604020202020204" pitchFamily="34" charset="0"/>
              <a:buChar char="•"/>
            </a:pPr>
            <a:r>
              <a:rPr lang="en-US" sz="1200" i="0" dirty="0">
                <a:solidFill>
                  <a:srgbClr val="000000"/>
                </a:solidFill>
                <a:effectLst/>
                <a:latin typeface="Open Sans" panose="020B0604020202020204" pitchFamily="34" charset="0"/>
              </a:rPr>
              <a:t>A </a:t>
            </a:r>
            <a:r>
              <a:rPr lang="en-US" sz="1200" b="1" i="0" dirty="0">
                <a:solidFill>
                  <a:srgbClr val="000000"/>
                </a:solidFill>
                <a:effectLst/>
                <a:latin typeface="Open Sans" panose="020B0604020202020204" pitchFamily="34" charset="0"/>
              </a:rPr>
              <a:t>virtual reality lab </a:t>
            </a:r>
            <a:r>
              <a:rPr lang="en-US" sz="1200" i="0" dirty="0">
                <a:solidFill>
                  <a:srgbClr val="000000"/>
                </a:solidFill>
                <a:effectLst/>
                <a:latin typeface="Open Sans" panose="020B0604020202020204" pitchFamily="34" charset="0"/>
              </a:rPr>
              <a:t>equipped with a presentation platform and a huge screen on which students can present projects as well as an 18-foot-high ceiling to allow for hanging sensors and cameras.</a:t>
            </a:r>
          </a:p>
        </p:txBody>
      </p:sp>
      <p:sp>
        <p:nvSpPr>
          <p:cNvPr id="3" name="Content Placeholder 2">
            <a:extLst>
              <a:ext uri="{FF2B5EF4-FFF2-40B4-BE49-F238E27FC236}">
                <a16:creationId xmlns:a16="http://schemas.microsoft.com/office/drawing/2014/main" id="{E553FD7A-2DB9-405B-9E3B-2D1AC522895E}"/>
              </a:ext>
            </a:extLst>
          </p:cNvPr>
          <p:cNvSpPr>
            <a:spLocks noGrp="1"/>
          </p:cNvSpPr>
          <p:nvPr>
            <p:ph idx="1"/>
          </p:nvPr>
        </p:nvSpPr>
        <p:spPr>
          <a:xfrm>
            <a:off x="592123" y="1305204"/>
            <a:ext cx="9971102" cy="2133321"/>
          </a:xfrm>
          <a:solidFill>
            <a:schemeClr val="bg1">
              <a:lumMod val="95000"/>
            </a:schemeClr>
          </a:solidFill>
        </p:spPr>
        <p:txBody>
          <a:bodyPr>
            <a:normAutofit fontScale="85000" lnSpcReduction="20000"/>
          </a:bodyPr>
          <a:lstStyle/>
          <a:p>
            <a:pPr algn="l">
              <a:buFont typeface="Arial" panose="020B0604020202020204" pitchFamily="34" charset="0"/>
              <a:buChar char="•"/>
            </a:pPr>
            <a:r>
              <a:rPr lang="en-US" i="0" dirty="0">
                <a:solidFill>
                  <a:srgbClr val="000000"/>
                </a:solidFill>
                <a:effectLst/>
                <a:latin typeface="Open Sans" panose="020B0604020202020204" pitchFamily="34" charset="0"/>
              </a:rPr>
              <a:t>A </a:t>
            </a:r>
            <a:r>
              <a:rPr lang="en-US" b="1" i="0" dirty="0">
                <a:solidFill>
                  <a:srgbClr val="000000"/>
                </a:solidFill>
                <a:effectLst/>
                <a:latin typeface="Open Sans" panose="020B0604020202020204" pitchFamily="34" charset="0"/>
              </a:rPr>
              <a:t>circuit lab </a:t>
            </a:r>
            <a:r>
              <a:rPr lang="en-US" i="0" dirty="0">
                <a:solidFill>
                  <a:srgbClr val="000000"/>
                </a:solidFill>
                <a:effectLst/>
                <a:latin typeface="Open Sans" panose="020B0604020202020204" pitchFamily="34" charset="0"/>
              </a:rPr>
              <a:t>with bench space for soldering, function generators, analog and digital microcontrollers, spectrum analyzer, and oscilloscopes.</a:t>
            </a:r>
          </a:p>
          <a:p>
            <a:pPr algn="l">
              <a:buFont typeface="Arial" panose="020B0604020202020204" pitchFamily="34" charset="0"/>
              <a:buChar char="•"/>
            </a:pPr>
            <a:r>
              <a:rPr lang="en-US" i="0" dirty="0">
                <a:solidFill>
                  <a:srgbClr val="000000"/>
                </a:solidFill>
                <a:effectLst/>
                <a:latin typeface="Open Sans" panose="020B0604020202020204" pitchFamily="34" charset="0"/>
              </a:rPr>
              <a:t>A </a:t>
            </a:r>
            <a:r>
              <a:rPr lang="en-US" b="1" i="0" dirty="0">
                <a:solidFill>
                  <a:srgbClr val="000000"/>
                </a:solidFill>
                <a:effectLst/>
                <a:latin typeface="Open Sans" panose="020B0604020202020204" pitchFamily="34" charset="0"/>
              </a:rPr>
              <a:t>measurements lab </a:t>
            </a:r>
            <a:r>
              <a:rPr lang="en-US" i="0" dirty="0">
                <a:solidFill>
                  <a:srgbClr val="000000"/>
                </a:solidFill>
                <a:effectLst/>
                <a:latin typeface="Open Sans" panose="020B0604020202020204" pitchFamily="34" charset="0"/>
              </a:rPr>
              <a:t>where students will be able to work with sensors and automation in a space containing programmable logic controllers, wireless sensing hardware, ultrasonic flaw detectors, and more.</a:t>
            </a:r>
          </a:p>
          <a:p>
            <a:pPr algn="l">
              <a:buFont typeface="Arial" panose="020B0604020202020204" pitchFamily="34" charset="0"/>
              <a:buChar char="•"/>
            </a:pPr>
            <a:r>
              <a:rPr lang="en-US" i="0" dirty="0">
                <a:solidFill>
                  <a:srgbClr val="000000"/>
                </a:solidFill>
                <a:effectLst/>
                <a:latin typeface="Open Sans" panose="020B0604020202020204" pitchFamily="34" charset="0"/>
              </a:rPr>
              <a:t>A </a:t>
            </a:r>
            <a:r>
              <a:rPr lang="en-US" b="1" i="0" dirty="0">
                <a:solidFill>
                  <a:srgbClr val="000000"/>
                </a:solidFill>
                <a:effectLst/>
                <a:latin typeface="Open Sans" panose="020B0604020202020204" pitchFamily="34" charset="0"/>
              </a:rPr>
              <a:t>machine shop </a:t>
            </a:r>
            <a:r>
              <a:rPr lang="en-US" i="0" dirty="0">
                <a:solidFill>
                  <a:srgbClr val="000000"/>
                </a:solidFill>
                <a:effectLst/>
                <a:latin typeface="Open Sans" panose="020B0604020202020204" pitchFamily="34" charset="0"/>
              </a:rPr>
              <a:t>with computer-controlled plasma cutter, CNC milling machines and lathes, variable speed drill presses, band saws, machine presses, disc and belt grinders, welders, and rapid prototype machines. Students will be able to create prototypes, then test them in the strength and materials or fluid dynamics lab.</a:t>
            </a:r>
          </a:p>
          <a:p>
            <a:pPr algn="l">
              <a:buFont typeface="Arial" panose="020B0604020202020204" pitchFamily="34" charset="0"/>
              <a:buChar char="•"/>
            </a:pPr>
            <a:r>
              <a:rPr lang="en-US" i="0" dirty="0">
                <a:solidFill>
                  <a:srgbClr val="000000"/>
                </a:solidFill>
                <a:effectLst/>
                <a:latin typeface="Open Sans" panose="020B0604020202020204" pitchFamily="34" charset="0"/>
              </a:rPr>
              <a:t>A </a:t>
            </a:r>
            <a:r>
              <a:rPr lang="en-US" b="1" i="0" dirty="0">
                <a:solidFill>
                  <a:srgbClr val="000000"/>
                </a:solidFill>
                <a:effectLst/>
                <a:latin typeface="Open Sans" panose="020B0604020202020204" pitchFamily="34" charset="0"/>
              </a:rPr>
              <a:t>strength and materials lab</a:t>
            </a:r>
            <a:r>
              <a:rPr lang="en-US" i="0" dirty="0">
                <a:solidFill>
                  <a:srgbClr val="000000"/>
                </a:solidFill>
                <a:effectLst/>
                <a:latin typeface="Open Sans" panose="020B0604020202020204" pitchFamily="34" charset="0"/>
              </a:rPr>
              <a:t>, where students can test, measure, and destroy their creations by pulling, pushing, and hitting them with a compression/tension tester and a dynamic fatigue tester as well as testers for impact, hardness, and torque.</a:t>
            </a:r>
          </a:p>
        </p:txBody>
      </p:sp>
      <p:pic>
        <p:nvPicPr>
          <p:cNvPr id="7172" name="Picture 4" descr="new icon - The Refuge">
            <a:extLst>
              <a:ext uri="{FF2B5EF4-FFF2-40B4-BE49-F238E27FC236}">
                <a16:creationId xmlns:a16="http://schemas.microsoft.com/office/drawing/2014/main" id="{2D5FB22F-AFC6-43EA-88FA-5C4FFA4C88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379227"/>
            <a:ext cx="1000125" cy="5267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36981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F633D0-3296-4053-BA36-2F4D4C9786C1}"/>
              </a:ext>
            </a:extLst>
          </p:cNvPr>
          <p:cNvSpPr>
            <a:spLocks noGrp="1"/>
          </p:cNvSpPr>
          <p:nvPr>
            <p:ph type="title"/>
          </p:nvPr>
        </p:nvSpPr>
        <p:spPr/>
        <p:txBody>
          <a:bodyPr>
            <a:normAutofit/>
          </a:bodyPr>
          <a:lstStyle/>
          <a:p>
            <a:r>
              <a:rPr lang="en-US" sz="3600" dirty="0"/>
              <a:t>GAME DESIGN DEGREES</a:t>
            </a:r>
          </a:p>
        </p:txBody>
      </p:sp>
      <p:sp>
        <p:nvSpPr>
          <p:cNvPr id="3" name="Content Placeholder 2">
            <a:extLst>
              <a:ext uri="{FF2B5EF4-FFF2-40B4-BE49-F238E27FC236}">
                <a16:creationId xmlns:a16="http://schemas.microsoft.com/office/drawing/2014/main" id="{615FC4CF-162B-4C6C-839F-4722AECA676F}"/>
              </a:ext>
            </a:extLst>
          </p:cNvPr>
          <p:cNvSpPr>
            <a:spLocks noGrp="1"/>
          </p:cNvSpPr>
          <p:nvPr>
            <p:ph idx="1"/>
          </p:nvPr>
        </p:nvSpPr>
        <p:spPr>
          <a:xfrm>
            <a:off x="1066797" y="2103120"/>
            <a:ext cx="8521819" cy="3763259"/>
          </a:xfrm>
          <a:solidFill>
            <a:schemeClr val="accent4">
              <a:lumMod val="20000"/>
              <a:lumOff val="80000"/>
            </a:schemeClr>
          </a:solidFill>
        </p:spPr>
        <p:txBody>
          <a:bodyPr>
            <a:noAutofit/>
          </a:bodyPr>
          <a:lstStyle/>
          <a:p>
            <a:pPr rtl="0">
              <a:spcBef>
                <a:spcPts val="0"/>
              </a:spcBef>
              <a:spcAft>
                <a:spcPts val="0"/>
              </a:spcAft>
            </a:pPr>
            <a:r>
              <a:rPr lang="en-US" sz="1800" b="0" dirty="0">
                <a:effectLst/>
                <a:hlinkClick r:id="rId2"/>
              </a:rPr>
              <a:t>https://www.digipen.edu/academics</a:t>
            </a:r>
            <a:r>
              <a:rPr lang="en-US" sz="1800" dirty="0"/>
              <a:t> </a:t>
            </a:r>
          </a:p>
          <a:p>
            <a:pPr rtl="0">
              <a:spcBef>
                <a:spcPts val="0"/>
              </a:spcBef>
              <a:spcAft>
                <a:spcPts val="0"/>
              </a:spcAft>
            </a:pPr>
            <a:r>
              <a:rPr lang="en-US" sz="1800" b="0" dirty="0">
                <a:effectLst/>
                <a:hlinkClick r:id="rId3"/>
              </a:rPr>
              <a:t>https://games.usc.edu/</a:t>
            </a:r>
            <a:r>
              <a:rPr lang="en-US" sz="1800" b="0" dirty="0">
                <a:effectLst/>
              </a:rPr>
              <a:t> </a:t>
            </a:r>
          </a:p>
          <a:p>
            <a:pPr rtl="0">
              <a:spcBef>
                <a:spcPts val="0"/>
              </a:spcBef>
              <a:spcAft>
                <a:spcPts val="0"/>
              </a:spcAft>
            </a:pPr>
            <a:r>
              <a:rPr lang="en-US" sz="1800" b="0" dirty="0">
                <a:effectLst/>
                <a:hlinkClick r:id="rId4"/>
              </a:rPr>
              <a:t>https://www.rit.edu/computing/school-interactive-games-and-media#degree-programs</a:t>
            </a:r>
            <a:r>
              <a:rPr lang="en-US" sz="1800" b="0" dirty="0">
                <a:effectLst/>
              </a:rPr>
              <a:t> </a:t>
            </a:r>
          </a:p>
          <a:p>
            <a:pPr rtl="0">
              <a:spcBef>
                <a:spcPts val="0"/>
              </a:spcBef>
              <a:spcAft>
                <a:spcPts val="0"/>
              </a:spcAft>
            </a:pPr>
            <a:r>
              <a:rPr lang="en-US" sz="1400" b="0" dirty="0">
                <a:effectLst/>
                <a:hlinkClick r:id="rId5"/>
              </a:rPr>
              <a:t>https://www.reddit.com/r/gamedev/comments/1ltqyx/whats_a_good_college_to_look_into_for_game/</a:t>
            </a:r>
            <a:r>
              <a:rPr lang="en-US" sz="1400" dirty="0"/>
              <a:t> </a:t>
            </a:r>
            <a:endParaRPr lang="en-US" sz="1400" b="0" i="0" u="none" strike="noStrike" dirty="0">
              <a:solidFill>
                <a:srgbClr val="000000"/>
              </a:solidFill>
              <a:effectLst/>
            </a:endParaRPr>
          </a:p>
          <a:p>
            <a:pPr rtl="0">
              <a:spcBef>
                <a:spcPts val="0"/>
              </a:spcBef>
              <a:spcAft>
                <a:spcPts val="0"/>
              </a:spcAft>
            </a:pPr>
            <a:r>
              <a:rPr lang="en-US" sz="1400" b="0" i="0" u="none" strike="noStrike" dirty="0">
                <a:solidFill>
                  <a:srgbClr val="000000"/>
                </a:solidFill>
                <a:effectLst/>
              </a:rPr>
              <a:t>Best list! </a:t>
            </a:r>
            <a:r>
              <a:rPr lang="en-US" sz="1400" b="0" i="0" u="none" strike="noStrike" dirty="0">
                <a:solidFill>
                  <a:srgbClr val="000000"/>
                </a:solidFill>
                <a:effectLst/>
                <a:hlinkClick r:id="rId6"/>
              </a:rPr>
              <a:t>https://www.blog.udonis.co/mobile-marketing/mobile-games/game-design-colleges</a:t>
            </a:r>
            <a:r>
              <a:rPr lang="en-US" sz="1400" b="0" i="0" u="none" strike="noStrike" dirty="0">
                <a:solidFill>
                  <a:srgbClr val="000000"/>
                </a:solidFill>
                <a:effectLst/>
              </a:rPr>
              <a:t> </a:t>
            </a:r>
          </a:p>
          <a:p>
            <a:pPr rtl="0">
              <a:spcBef>
                <a:spcPts val="0"/>
              </a:spcBef>
              <a:spcAft>
                <a:spcPts val="0"/>
              </a:spcAft>
            </a:pPr>
            <a:r>
              <a:rPr lang="en-US" sz="1400" b="0" i="0" u="none" strike="noStrike" dirty="0">
                <a:solidFill>
                  <a:srgbClr val="000000"/>
                </a:solidFill>
                <a:effectLst/>
                <a:hlinkClick r:id="rId7"/>
              </a:rPr>
              <a:t>https://www.collegerank.net/best-video-game-design-degree-programs/</a:t>
            </a:r>
            <a:r>
              <a:rPr lang="en-US" sz="1400" dirty="0">
                <a:solidFill>
                  <a:srgbClr val="000000"/>
                </a:solidFill>
              </a:rPr>
              <a:t> </a:t>
            </a:r>
          </a:p>
          <a:p>
            <a:pPr rtl="0">
              <a:spcBef>
                <a:spcPts val="0"/>
              </a:spcBef>
              <a:spcAft>
                <a:spcPts val="0"/>
              </a:spcAft>
            </a:pPr>
            <a:r>
              <a:rPr lang="en-US" sz="1400" b="0" i="0" u="none" strike="noStrike" dirty="0">
                <a:solidFill>
                  <a:srgbClr val="000000"/>
                </a:solidFill>
                <a:effectLst/>
                <a:hlinkClick r:id="rId8"/>
              </a:rPr>
              <a:t>https://www.princetonreview.com/college-rankings/game-design</a:t>
            </a:r>
            <a:r>
              <a:rPr lang="en-US" sz="1400" b="0" i="0" u="none" strike="noStrike" dirty="0">
                <a:solidFill>
                  <a:srgbClr val="000000"/>
                </a:solidFill>
                <a:effectLst/>
              </a:rPr>
              <a:t> </a:t>
            </a:r>
          </a:p>
          <a:p>
            <a:pPr rtl="0">
              <a:spcBef>
                <a:spcPts val="0"/>
              </a:spcBef>
              <a:spcAft>
                <a:spcPts val="0"/>
              </a:spcAft>
            </a:pPr>
            <a:r>
              <a:rPr lang="en-US" sz="1400" b="0" dirty="0">
                <a:effectLst/>
                <a:hlinkClick r:id="rId9"/>
              </a:rPr>
              <a:t>https://www.usnews.com/best-colleges/search?schoolType=computer-science&amp;ranking=game-simulation-development&amp;_sort=rank&amp;_sortDirection=asc</a:t>
            </a:r>
            <a:r>
              <a:rPr lang="en-US" sz="1400" b="0" dirty="0">
                <a:effectLst/>
              </a:rPr>
              <a:t> </a:t>
            </a:r>
          </a:p>
          <a:p>
            <a:pPr rtl="0">
              <a:spcBef>
                <a:spcPts val="0"/>
              </a:spcBef>
              <a:spcAft>
                <a:spcPts val="0"/>
              </a:spcAft>
            </a:pPr>
            <a:r>
              <a:rPr lang="en-US" sz="1400" b="0" dirty="0">
                <a:effectLst/>
              </a:rPr>
              <a:t>Salary info too: </a:t>
            </a:r>
            <a:r>
              <a:rPr lang="en-US" sz="1400" b="0" dirty="0">
                <a:effectLst/>
                <a:hlinkClick r:id="rId10"/>
              </a:rPr>
              <a:t>https://www.collegechoice.net/arts-and-design/game-design/best-bachelors-degrees/</a:t>
            </a:r>
            <a:r>
              <a:rPr lang="en-US" sz="1400" dirty="0"/>
              <a:t> </a:t>
            </a:r>
          </a:p>
          <a:p>
            <a:pPr rtl="0">
              <a:spcBef>
                <a:spcPts val="0"/>
              </a:spcBef>
              <a:spcAft>
                <a:spcPts val="0"/>
              </a:spcAft>
            </a:pPr>
            <a:r>
              <a:rPr lang="en-US" sz="1400" b="0" dirty="0">
                <a:effectLst/>
                <a:hlinkClick r:id="rId11"/>
              </a:rPr>
              <a:t>https://www.bachelorstudies.com/Bachelor/Game-Design/</a:t>
            </a:r>
            <a:r>
              <a:rPr lang="en-US" sz="1400" b="0" dirty="0">
                <a:effectLst/>
              </a:rPr>
              <a:t> </a:t>
            </a:r>
            <a:endParaRPr lang="en-US" sz="1600" b="0" dirty="0">
              <a:effectLst/>
            </a:endParaRPr>
          </a:p>
        </p:txBody>
      </p:sp>
      <p:pic>
        <p:nvPicPr>
          <p:cNvPr id="6" name="Picture 2" descr="Jeremy Callinan">
            <a:extLst>
              <a:ext uri="{FF2B5EF4-FFF2-40B4-BE49-F238E27FC236}">
                <a16:creationId xmlns:a16="http://schemas.microsoft.com/office/drawing/2014/main" id="{F929E892-74E2-4518-8E38-DE9478CDED65}"/>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1131228" y="5858889"/>
            <a:ext cx="546422" cy="47265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354C508D-0BE4-42B9-8052-B5BE7C64D352}"/>
              </a:ext>
            </a:extLst>
          </p:cNvPr>
          <p:cNvPicPr>
            <a:picLocks noChangeAspect="1"/>
          </p:cNvPicPr>
          <p:nvPr/>
        </p:nvPicPr>
        <p:blipFill>
          <a:blip r:embed="rId13"/>
          <a:stretch>
            <a:fillRect/>
          </a:stretch>
        </p:blipFill>
        <p:spPr>
          <a:xfrm>
            <a:off x="9139530" y="5866379"/>
            <a:ext cx="1811696" cy="468910"/>
          </a:xfrm>
          <a:prstGeom prst="rect">
            <a:avLst/>
          </a:prstGeom>
        </p:spPr>
      </p:pic>
      <p:pic>
        <p:nvPicPr>
          <p:cNvPr id="8" name="Picture 7">
            <a:extLst>
              <a:ext uri="{FF2B5EF4-FFF2-40B4-BE49-F238E27FC236}">
                <a16:creationId xmlns:a16="http://schemas.microsoft.com/office/drawing/2014/main" id="{7D355ED9-5425-48CB-BF9E-5134506E0960}"/>
              </a:ext>
            </a:extLst>
          </p:cNvPr>
          <p:cNvPicPr>
            <a:picLocks noChangeAspect="1"/>
          </p:cNvPicPr>
          <p:nvPr/>
        </p:nvPicPr>
        <p:blipFill>
          <a:blip r:embed="rId14"/>
          <a:stretch>
            <a:fillRect/>
          </a:stretch>
        </p:blipFill>
        <p:spPr>
          <a:xfrm>
            <a:off x="6305868" y="5858889"/>
            <a:ext cx="2653660" cy="468910"/>
          </a:xfrm>
          <a:prstGeom prst="rect">
            <a:avLst/>
          </a:prstGeom>
        </p:spPr>
      </p:pic>
      <p:pic>
        <p:nvPicPr>
          <p:cNvPr id="9" name="Picture 8">
            <a:extLst>
              <a:ext uri="{FF2B5EF4-FFF2-40B4-BE49-F238E27FC236}">
                <a16:creationId xmlns:a16="http://schemas.microsoft.com/office/drawing/2014/main" id="{ECAEDB58-5FF8-4C73-A63E-2329F0687A20}"/>
              </a:ext>
            </a:extLst>
          </p:cNvPr>
          <p:cNvPicPr>
            <a:picLocks noChangeAspect="1"/>
          </p:cNvPicPr>
          <p:nvPr/>
        </p:nvPicPr>
        <p:blipFill>
          <a:blip r:embed="rId15"/>
          <a:stretch>
            <a:fillRect/>
          </a:stretch>
        </p:blipFill>
        <p:spPr>
          <a:xfrm>
            <a:off x="9240598" y="643430"/>
            <a:ext cx="2257740" cy="762106"/>
          </a:xfrm>
          <a:prstGeom prst="rect">
            <a:avLst/>
          </a:prstGeom>
        </p:spPr>
      </p:pic>
      <p:pic>
        <p:nvPicPr>
          <p:cNvPr id="11" name="Picture 10">
            <a:extLst>
              <a:ext uri="{FF2B5EF4-FFF2-40B4-BE49-F238E27FC236}">
                <a16:creationId xmlns:a16="http://schemas.microsoft.com/office/drawing/2014/main" id="{C9A3590A-4736-4921-9C0C-22DA9A811BA2}"/>
              </a:ext>
            </a:extLst>
          </p:cNvPr>
          <p:cNvPicPr>
            <a:picLocks noChangeAspect="1"/>
          </p:cNvPicPr>
          <p:nvPr/>
        </p:nvPicPr>
        <p:blipFill>
          <a:blip r:embed="rId16"/>
          <a:stretch>
            <a:fillRect/>
          </a:stretch>
        </p:blipFill>
        <p:spPr>
          <a:xfrm>
            <a:off x="9221506" y="1545225"/>
            <a:ext cx="2257740" cy="546459"/>
          </a:xfrm>
          <a:prstGeom prst="rect">
            <a:avLst/>
          </a:prstGeom>
        </p:spPr>
      </p:pic>
      <p:pic>
        <p:nvPicPr>
          <p:cNvPr id="13" name="Picture 12">
            <a:extLst>
              <a:ext uri="{FF2B5EF4-FFF2-40B4-BE49-F238E27FC236}">
                <a16:creationId xmlns:a16="http://schemas.microsoft.com/office/drawing/2014/main" id="{77FC904C-DCB6-4DCA-94F8-BCAEED71113D}"/>
              </a:ext>
            </a:extLst>
          </p:cNvPr>
          <p:cNvPicPr>
            <a:picLocks noChangeAspect="1"/>
          </p:cNvPicPr>
          <p:nvPr/>
        </p:nvPicPr>
        <p:blipFill>
          <a:blip r:embed="rId17"/>
          <a:stretch>
            <a:fillRect/>
          </a:stretch>
        </p:blipFill>
        <p:spPr>
          <a:xfrm>
            <a:off x="9221506" y="2231373"/>
            <a:ext cx="2257740" cy="538779"/>
          </a:xfrm>
          <a:prstGeom prst="rect">
            <a:avLst/>
          </a:prstGeom>
        </p:spPr>
      </p:pic>
    </p:spTree>
    <p:extLst>
      <p:ext uri="{BB962C8B-B14F-4D97-AF65-F5344CB8AC3E}">
        <p14:creationId xmlns:p14="http://schemas.microsoft.com/office/powerpoint/2010/main" val="13041489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F633D0-3296-4053-BA36-2F4D4C9786C1}"/>
              </a:ext>
            </a:extLst>
          </p:cNvPr>
          <p:cNvSpPr>
            <a:spLocks noGrp="1"/>
          </p:cNvSpPr>
          <p:nvPr>
            <p:ph type="title"/>
          </p:nvPr>
        </p:nvSpPr>
        <p:spPr/>
        <p:txBody>
          <a:bodyPr>
            <a:normAutofit/>
          </a:bodyPr>
          <a:lstStyle/>
          <a:p>
            <a:r>
              <a:rPr lang="en-US" sz="3600" dirty="0"/>
              <a:t>GAME DESIGN CERTIFICATIONS</a:t>
            </a:r>
          </a:p>
        </p:txBody>
      </p:sp>
      <p:sp>
        <p:nvSpPr>
          <p:cNvPr id="3" name="Content Placeholder 2">
            <a:extLst>
              <a:ext uri="{FF2B5EF4-FFF2-40B4-BE49-F238E27FC236}">
                <a16:creationId xmlns:a16="http://schemas.microsoft.com/office/drawing/2014/main" id="{615FC4CF-162B-4C6C-839F-4722AECA676F}"/>
              </a:ext>
            </a:extLst>
          </p:cNvPr>
          <p:cNvSpPr>
            <a:spLocks noGrp="1"/>
          </p:cNvSpPr>
          <p:nvPr>
            <p:ph idx="1"/>
          </p:nvPr>
        </p:nvSpPr>
        <p:spPr>
          <a:xfrm>
            <a:off x="1066799" y="2103120"/>
            <a:ext cx="6189677" cy="3895008"/>
          </a:xfrm>
          <a:solidFill>
            <a:schemeClr val="accent4">
              <a:lumMod val="20000"/>
              <a:lumOff val="80000"/>
            </a:schemeClr>
          </a:solidFill>
        </p:spPr>
        <p:txBody>
          <a:bodyPr>
            <a:noAutofit/>
          </a:bodyPr>
          <a:lstStyle/>
          <a:p>
            <a:pPr rtl="0">
              <a:spcBef>
                <a:spcPts val="0"/>
              </a:spcBef>
              <a:spcAft>
                <a:spcPts val="0"/>
              </a:spcAft>
            </a:pPr>
            <a:r>
              <a:rPr lang="en-US" sz="1600" b="0" i="0" u="none" strike="noStrike" dirty="0">
                <a:solidFill>
                  <a:srgbClr val="000000"/>
                </a:solidFill>
                <a:effectLst/>
                <a:latin typeface="Arial" panose="020B0604020202020204" pitchFamily="34" charset="0"/>
              </a:rPr>
              <a:t>Unity</a:t>
            </a:r>
            <a:br>
              <a:rPr lang="en-US" sz="1600" b="0" dirty="0">
                <a:effectLst/>
              </a:rPr>
            </a:br>
            <a:r>
              <a:rPr lang="en-US" sz="1600" b="0" i="0" u="sng" strike="noStrike" dirty="0">
                <a:solidFill>
                  <a:srgbClr val="1155CC"/>
                </a:solidFill>
                <a:effectLst/>
                <a:latin typeface="Arial" panose="020B0604020202020204" pitchFamily="34" charset="0"/>
                <a:hlinkClick r:id="rId2"/>
              </a:rPr>
              <a:t>https://unity.com/products/unity-certifications</a:t>
            </a:r>
            <a:r>
              <a:rPr lang="en-US" sz="1600" b="0" i="0" u="none" strike="noStrike" dirty="0">
                <a:solidFill>
                  <a:srgbClr val="000000"/>
                </a:solidFill>
                <a:effectLst/>
                <a:latin typeface="Arial" panose="020B0604020202020204" pitchFamily="34" charset="0"/>
              </a:rPr>
              <a:t> </a:t>
            </a:r>
            <a:endParaRPr lang="en-US" sz="1600" b="0" dirty="0">
              <a:effectLst/>
            </a:endParaRPr>
          </a:p>
          <a:p>
            <a:pPr rtl="0">
              <a:spcBef>
                <a:spcPts val="0"/>
              </a:spcBef>
              <a:spcAft>
                <a:spcPts val="0"/>
              </a:spcAft>
            </a:pPr>
            <a:r>
              <a:rPr lang="en-US" sz="1600" b="0" i="0" u="sng" strike="noStrike" dirty="0">
                <a:solidFill>
                  <a:srgbClr val="1155CC"/>
                </a:solidFill>
                <a:effectLst/>
                <a:latin typeface="Arial" panose="020B0604020202020204" pitchFamily="34" charset="0"/>
                <a:hlinkClick r:id="rId3"/>
              </a:rPr>
              <a:t>https://unity.com/products/unity-certifications/professional-programmer</a:t>
            </a:r>
            <a:r>
              <a:rPr lang="en-US" sz="1600" b="0" i="0" u="none" strike="noStrike" dirty="0">
                <a:solidFill>
                  <a:srgbClr val="000000"/>
                </a:solidFill>
                <a:effectLst/>
                <a:latin typeface="Arial" panose="020B0604020202020204" pitchFamily="34" charset="0"/>
              </a:rPr>
              <a:t> </a:t>
            </a:r>
          </a:p>
          <a:p>
            <a:pPr>
              <a:spcBef>
                <a:spcPts val="0"/>
              </a:spcBef>
            </a:pPr>
            <a:r>
              <a:rPr lang="en-US" sz="1600" b="0" i="0" u="sng" strike="noStrike" dirty="0">
                <a:solidFill>
                  <a:srgbClr val="1155CC"/>
                </a:solidFill>
                <a:effectLst/>
                <a:latin typeface="Arial" panose="020B0604020202020204" pitchFamily="34" charset="0"/>
                <a:hlinkClick r:id="rId4"/>
              </a:rPr>
              <a:t>https://executive-ed.xpro.mit.edu/virtual-reality-augmented-reality</a:t>
            </a:r>
            <a:br>
              <a:rPr lang="en-US" sz="1600" b="0" dirty="0">
                <a:effectLst/>
              </a:rPr>
            </a:br>
            <a:r>
              <a:rPr lang="en-US" sz="1600" b="0" i="0" u="none" strike="noStrike" dirty="0">
                <a:solidFill>
                  <a:srgbClr val="000000"/>
                </a:solidFill>
                <a:effectLst/>
                <a:latin typeface="Arial" panose="020B0604020202020204" pitchFamily="34" charset="0"/>
              </a:rPr>
              <a:t>Unreal Engine</a:t>
            </a:r>
            <a:br>
              <a:rPr lang="en-US" sz="1600" b="0" dirty="0">
                <a:effectLst/>
              </a:rPr>
            </a:br>
            <a:r>
              <a:rPr lang="en-US" sz="1600" b="0" i="0" u="sng" strike="noStrike" dirty="0">
                <a:solidFill>
                  <a:srgbClr val="1155CC"/>
                </a:solidFill>
                <a:effectLst/>
                <a:latin typeface="Arial" panose="020B0604020202020204" pitchFamily="34" charset="0"/>
                <a:hlinkClick r:id="rId5"/>
              </a:rPr>
              <a:t>https://www.unrealengine.com/en-US/training</a:t>
            </a:r>
            <a:endParaRPr lang="en-US" sz="1600" b="0" dirty="0">
              <a:effectLst/>
            </a:endParaRPr>
          </a:p>
          <a:p>
            <a:pPr rtl="0">
              <a:spcBef>
                <a:spcPts val="0"/>
              </a:spcBef>
              <a:spcAft>
                <a:spcPts val="0"/>
              </a:spcAft>
            </a:pPr>
            <a:r>
              <a:rPr lang="en-US" sz="1600" b="0" i="0" u="sng" strike="noStrike" dirty="0">
                <a:solidFill>
                  <a:srgbClr val="1155CC"/>
                </a:solidFill>
                <a:effectLst/>
                <a:latin typeface="Arial" panose="020B0604020202020204" pitchFamily="34" charset="0"/>
                <a:hlinkClick r:id="rId6"/>
              </a:rPr>
              <a:t>https://www.unrealengine.com/en-US/onlinelearning-courses</a:t>
            </a:r>
            <a:br>
              <a:rPr lang="en-US" sz="1600" b="0" dirty="0">
                <a:effectLst/>
              </a:rPr>
            </a:br>
            <a:r>
              <a:rPr lang="en-US" sz="1600" b="0" i="0" u="none" strike="noStrike" dirty="0">
                <a:solidFill>
                  <a:srgbClr val="000000"/>
                </a:solidFill>
                <a:effectLst/>
                <a:latin typeface="Arial" panose="020B0604020202020204" pitchFamily="34" charset="0"/>
              </a:rPr>
              <a:t>Blender </a:t>
            </a:r>
            <a:endParaRPr lang="en-US" sz="1600" b="0" dirty="0">
              <a:effectLst/>
            </a:endParaRPr>
          </a:p>
          <a:p>
            <a:pPr rtl="0">
              <a:spcBef>
                <a:spcPts val="0"/>
              </a:spcBef>
              <a:spcAft>
                <a:spcPts val="0"/>
              </a:spcAft>
            </a:pPr>
            <a:r>
              <a:rPr lang="en-US" sz="1600" b="0" i="0" u="sng" strike="noStrike" dirty="0">
                <a:solidFill>
                  <a:srgbClr val="1155CC"/>
                </a:solidFill>
                <a:effectLst/>
                <a:latin typeface="Arial" panose="020B0604020202020204" pitchFamily="34" charset="0"/>
                <a:hlinkClick r:id="rId7"/>
              </a:rPr>
              <a:t>https://www.courseduck.com/programming/blender/</a:t>
            </a:r>
            <a:endParaRPr lang="en-US" sz="1600" b="0" dirty="0">
              <a:effectLst/>
            </a:endParaRPr>
          </a:p>
          <a:p>
            <a:pPr rtl="0">
              <a:spcBef>
                <a:spcPts val="0"/>
              </a:spcBef>
              <a:spcAft>
                <a:spcPts val="0"/>
              </a:spcAft>
            </a:pPr>
            <a:r>
              <a:rPr lang="en-US" sz="1600" b="0" i="0" u="sng" strike="noStrike" dirty="0">
                <a:solidFill>
                  <a:srgbClr val="1155CC"/>
                </a:solidFill>
                <a:effectLst/>
                <a:latin typeface="Arial" panose="020B0604020202020204" pitchFamily="34" charset="0"/>
                <a:hlinkClick r:id="rId8"/>
              </a:rPr>
              <a:t>https://studio.blender.org/training/</a:t>
            </a:r>
            <a:br>
              <a:rPr lang="en-US" sz="1600" b="0" dirty="0">
                <a:effectLst/>
              </a:rPr>
            </a:br>
            <a:r>
              <a:rPr lang="en-US" sz="1600" b="0" i="0" u="none" strike="noStrike" dirty="0">
                <a:solidFill>
                  <a:srgbClr val="000000"/>
                </a:solidFill>
                <a:effectLst/>
                <a:latin typeface="Arial" panose="020B0604020202020204" pitchFamily="34" charset="0"/>
              </a:rPr>
              <a:t>Maya</a:t>
            </a:r>
            <a:endParaRPr lang="en-US" sz="1600" b="0" dirty="0">
              <a:effectLst/>
            </a:endParaRPr>
          </a:p>
          <a:p>
            <a:pPr rtl="0">
              <a:spcBef>
                <a:spcPts val="0"/>
              </a:spcBef>
              <a:spcAft>
                <a:spcPts val="0"/>
              </a:spcAft>
            </a:pPr>
            <a:r>
              <a:rPr lang="en-US" sz="1600" b="0" i="0" u="sng" strike="noStrike" dirty="0">
                <a:solidFill>
                  <a:srgbClr val="1155CC"/>
                </a:solidFill>
                <a:effectLst/>
                <a:latin typeface="Arial" panose="020B0604020202020204" pitchFamily="34" charset="0"/>
                <a:hlinkClick r:id="rId9"/>
              </a:rPr>
              <a:t>https://www.skillshare.com/browse/maya</a:t>
            </a:r>
            <a:endParaRPr lang="en-US" sz="1600" b="0" dirty="0">
              <a:effectLst/>
            </a:endParaRPr>
          </a:p>
        </p:txBody>
      </p:sp>
      <p:pic>
        <p:nvPicPr>
          <p:cNvPr id="5" name="Picture 4">
            <a:extLst>
              <a:ext uri="{FF2B5EF4-FFF2-40B4-BE49-F238E27FC236}">
                <a16:creationId xmlns:a16="http://schemas.microsoft.com/office/drawing/2014/main" id="{D809257A-FA87-4D3D-B57D-1627DF21E631}"/>
              </a:ext>
            </a:extLst>
          </p:cNvPr>
          <p:cNvPicPr>
            <a:picLocks noChangeAspect="1"/>
          </p:cNvPicPr>
          <p:nvPr/>
        </p:nvPicPr>
        <p:blipFill>
          <a:blip r:embed="rId10"/>
          <a:stretch>
            <a:fillRect/>
          </a:stretch>
        </p:blipFill>
        <p:spPr>
          <a:xfrm>
            <a:off x="7389338" y="1929468"/>
            <a:ext cx="4143647" cy="2385736"/>
          </a:xfrm>
          <a:prstGeom prst="rect">
            <a:avLst/>
          </a:prstGeom>
        </p:spPr>
      </p:pic>
      <p:pic>
        <p:nvPicPr>
          <p:cNvPr id="6" name="Picture 2" descr="Jeremy Callinan">
            <a:extLst>
              <a:ext uri="{FF2B5EF4-FFF2-40B4-BE49-F238E27FC236}">
                <a16:creationId xmlns:a16="http://schemas.microsoft.com/office/drawing/2014/main" id="{F929E892-74E2-4518-8E38-DE9478CDED65}"/>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1131228" y="5858889"/>
            <a:ext cx="546422" cy="47265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354C508D-0BE4-42B9-8052-B5BE7C64D352}"/>
              </a:ext>
            </a:extLst>
          </p:cNvPr>
          <p:cNvPicPr>
            <a:picLocks noChangeAspect="1"/>
          </p:cNvPicPr>
          <p:nvPr/>
        </p:nvPicPr>
        <p:blipFill>
          <a:blip r:embed="rId12"/>
          <a:stretch>
            <a:fillRect/>
          </a:stretch>
        </p:blipFill>
        <p:spPr>
          <a:xfrm>
            <a:off x="9139530" y="5866379"/>
            <a:ext cx="1811696" cy="468910"/>
          </a:xfrm>
          <a:prstGeom prst="rect">
            <a:avLst/>
          </a:prstGeom>
        </p:spPr>
      </p:pic>
      <p:pic>
        <p:nvPicPr>
          <p:cNvPr id="8" name="Picture 7">
            <a:extLst>
              <a:ext uri="{FF2B5EF4-FFF2-40B4-BE49-F238E27FC236}">
                <a16:creationId xmlns:a16="http://schemas.microsoft.com/office/drawing/2014/main" id="{7D355ED9-5425-48CB-BF9E-5134506E0960}"/>
              </a:ext>
            </a:extLst>
          </p:cNvPr>
          <p:cNvPicPr>
            <a:picLocks noChangeAspect="1"/>
          </p:cNvPicPr>
          <p:nvPr/>
        </p:nvPicPr>
        <p:blipFill>
          <a:blip r:embed="rId13"/>
          <a:stretch>
            <a:fillRect/>
          </a:stretch>
        </p:blipFill>
        <p:spPr>
          <a:xfrm>
            <a:off x="6305868" y="5858889"/>
            <a:ext cx="2653660" cy="468910"/>
          </a:xfrm>
          <a:prstGeom prst="rect">
            <a:avLst/>
          </a:prstGeom>
        </p:spPr>
      </p:pic>
    </p:spTree>
    <p:extLst>
      <p:ext uri="{BB962C8B-B14F-4D97-AF65-F5344CB8AC3E}">
        <p14:creationId xmlns:p14="http://schemas.microsoft.com/office/powerpoint/2010/main" val="3133405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7B057C-E58A-425F-B485-6200E4C92F15}"/>
              </a:ext>
            </a:extLst>
          </p:cNvPr>
          <p:cNvSpPr>
            <a:spLocks noGrp="1"/>
          </p:cNvSpPr>
          <p:nvPr>
            <p:ph type="title"/>
          </p:nvPr>
        </p:nvSpPr>
        <p:spPr/>
        <p:txBody>
          <a:bodyPr/>
          <a:lstStyle/>
          <a:p>
            <a:r>
              <a:rPr lang="en-US" dirty="0"/>
              <a:t>OTHER IMPORTANT CERTS / THINGS TO DO</a:t>
            </a:r>
          </a:p>
        </p:txBody>
      </p:sp>
      <p:pic>
        <p:nvPicPr>
          <p:cNvPr id="5" name="Picture 4">
            <a:extLst>
              <a:ext uri="{FF2B5EF4-FFF2-40B4-BE49-F238E27FC236}">
                <a16:creationId xmlns:a16="http://schemas.microsoft.com/office/drawing/2014/main" id="{01C7ABD8-9ADB-45B8-885B-94A87F23550B}"/>
              </a:ext>
            </a:extLst>
          </p:cNvPr>
          <p:cNvPicPr>
            <a:picLocks noChangeAspect="1"/>
          </p:cNvPicPr>
          <p:nvPr/>
        </p:nvPicPr>
        <p:blipFill>
          <a:blip r:embed="rId2"/>
          <a:stretch>
            <a:fillRect/>
          </a:stretch>
        </p:blipFill>
        <p:spPr>
          <a:xfrm>
            <a:off x="7999140" y="1518144"/>
            <a:ext cx="3647789" cy="2640435"/>
          </a:xfrm>
          <a:prstGeom prst="rect">
            <a:avLst/>
          </a:prstGeom>
        </p:spPr>
      </p:pic>
      <p:sp>
        <p:nvSpPr>
          <p:cNvPr id="3" name="Content Placeholder 2">
            <a:extLst>
              <a:ext uri="{FF2B5EF4-FFF2-40B4-BE49-F238E27FC236}">
                <a16:creationId xmlns:a16="http://schemas.microsoft.com/office/drawing/2014/main" id="{F9E66DED-F786-4E2D-AAEA-F29AFE008791}"/>
              </a:ext>
            </a:extLst>
          </p:cNvPr>
          <p:cNvSpPr>
            <a:spLocks noGrp="1"/>
          </p:cNvSpPr>
          <p:nvPr>
            <p:ph idx="1"/>
          </p:nvPr>
        </p:nvSpPr>
        <p:spPr>
          <a:xfrm>
            <a:off x="1066801" y="2103120"/>
            <a:ext cx="6534150" cy="3849624"/>
          </a:xfrm>
          <a:solidFill>
            <a:schemeClr val="accent4">
              <a:lumMod val="20000"/>
              <a:lumOff val="80000"/>
            </a:schemeClr>
          </a:solidFill>
        </p:spPr>
        <p:txBody>
          <a:bodyPr>
            <a:normAutofit fontScale="92500" lnSpcReduction="20000"/>
          </a:bodyPr>
          <a:lstStyle/>
          <a:p>
            <a:pPr rtl="0">
              <a:spcBef>
                <a:spcPts val="0"/>
              </a:spcBef>
              <a:spcAft>
                <a:spcPts val="0"/>
              </a:spcAft>
            </a:pPr>
            <a:r>
              <a:rPr lang="en-US" sz="1800" b="1" i="0" u="none" strike="noStrike" dirty="0">
                <a:solidFill>
                  <a:srgbClr val="000000"/>
                </a:solidFill>
                <a:effectLst/>
                <a:latin typeface="Arial" panose="020B0604020202020204" pitchFamily="34" charset="0"/>
              </a:rPr>
              <a:t>GitHub</a:t>
            </a:r>
            <a:endParaRPr lang="en-US" b="1" dirty="0">
              <a:effectLst/>
            </a:endParaRPr>
          </a:p>
          <a:p>
            <a:pPr rtl="0">
              <a:spcBef>
                <a:spcPts val="0"/>
              </a:spcBef>
              <a:spcAft>
                <a:spcPts val="0"/>
              </a:spcAft>
            </a:pPr>
            <a:r>
              <a:rPr lang="en-US" sz="1800" b="0" i="0" u="sng" strike="noStrike" dirty="0">
                <a:solidFill>
                  <a:srgbClr val="1155CC"/>
                </a:solidFill>
                <a:effectLst/>
                <a:latin typeface="Arial" panose="020B0604020202020204" pitchFamily="34" charset="0"/>
                <a:hlinkClick r:id="rId3"/>
              </a:rPr>
              <a:t>http://github.com/</a:t>
            </a:r>
            <a:r>
              <a:rPr lang="en-US" sz="1800" b="0" i="0" u="none" strike="noStrike" dirty="0">
                <a:solidFill>
                  <a:srgbClr val="000000"/>
                </a:solidFill>
                <a:effectLst/>
                <a:latin typeface="Arial" panose="020B0604020202020204" pitchFamily="34" charset="0"/>
              </a:rPr>
              <a:t> </a:t>
            </a:r>
            <a:r>
              <a:rPr lang="en-US" sz="1800" b="0" i="0" u="none" strike="noStrike" dirty="0">
                <a:solidFill>
                  <a:srgbClr val="000000"/>
                </a:solidFill>
                <a:effectLst/>
                <a:latin typeface="Arial" panose="020B0604020202020204" pitchFamily="34" charset="0"/>
                <a:hlinkClick r:id="rId4"/>
              </a:rPr>
              <a:t>http://github.com/jcallinan/</a:t>
            </a:r>
            <a:r>
              <a:rPr lang="en-US" sz="1800" b="0" i="0" u="none" strike="noStrike" dirty="0">
                <a:solidFill>
                  <a:srgbClr val="000000"/>
                </a:solidFill>
                <a:effectLst/>
                <a:latin typeface="Arial" panose="020B0604020202020204" pitchFamily="34" charset="0"/>
              </a:rPr>
              <a:t> </a:t>
            </a:r>
            <a:br>
              <a:rPr lang="en-US" b="0" dirty="0">
                <a:effectLst/>
              </a:rPr>
            </a:br>
            <a:endParaRPr lang="en-US" b="0"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Google Developers - </a:t>
            </a:r>
            <a:r>
              <a:rPr lang="en-US" sz="1800" b="0" i="0" u="sng" strike="noStrike" dirty="0">
                <a:solidFill>
                  <a:srgbClr val="1155CC"/>
                </a:solidFill>
                <a:effectLst/>
                <a:latin typeface="Arial" panose="020B0604020202020204" pitchFamily="34" charset="0"/>
              </a:rPr>
              <a:t>https://developers.google.com/certification </a:t>
            </a:r>
          </a:p>
          <a:p>
            <a:pPr rtl="0">
              <a:spcBef>
                <a:spcPts val="0"/>
              </a:spcBef>
              <a:spcAft>
                <a:spcPts val="0"/>
              </a:spcAft>
            </a:pPr>
            <a:r>
              <a:rPr lang="en-US" sz="1800" b="0" i="0" u="none" strike="noStrike" dirty="0">
                <a:solidFill>
                  <a:srgbClr val="000000"/>
                </a:solidFill>
                <a:effectLst/>
                <a:latin typeface="Arial" panose="020B0604020202020204" pitchFamily="34" charset="0"/>
              </a:rPr>
              <a:t>Google Career certificates -</a:t>
            </a:r>
            <a:endParaRPr lang="en-US" b="0" dirty="0">
              <a:effectLst/>
            </a:endParaRPr>
          </a:p>
          <a:p>
            <a:pPr rtl="0">
              <a:spcBef>
                <a:spcPts val="0"/>
              </a:spcBef>
              <a:spcAft>
                <a:spcPts val="0"/>
              </a:spcAft>
            </a:pPr>
            <a:r>
              <a:rPr lang="en-US" sz="1800" b="0" i="0" u="sng" strike="noStrike" dirty="0">
                <a:solidFill>
                  <a:srgbClr val="1155CC"/>
                </a:solidFill>
                <a:effectLst/>
                <a:latin typeface="Arial" panose="020B0604020202020204" pitchFamily="34" charset="0"/>
                <a:hlinkClick r:id="rId5"/>
              </a:rPr>
              <a:t>https://grow.google/certificates/</a:t>
            </a:r>
            <a:endParaRPr lang="en-US" b="0"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Apple Developer Certification - </a:t>
            </a:r>
            <a:r>
              <a:rPr lang="en-US" sz="1800" b="0" i="0" u="sng" strike="noStrike" dirty="0">
                <a:solidFill>
                  <a:srgbClr val="1155CC"/>
                </a:solidFill>
                <a:effectLst/>
                <a:latin typeface="Arial" panose="020B0604020202020204" pitchFamily="34" charset="0"/>
                <a:hlinkClick r:id="rId6"/>
              </a:rPr>
              <a:t>https://developer.apple.com/learn/curriculum/</a:t>
            </a:r>
            <a:r>
              <a:rPr lang="en-US" sz="1800" b="0" i="0" u="none" strike="noStrike" dirty="0">
                <a:solidFill>
                  <a:srgbClr val="000000"/>
                </a:solidFill>
                <a:effectLst/>
                <a:latin typeface="Arial" panose="020B0604020202020204" pitchFamily="34" charset="0"/>
              </a:rPr>
              <a:t> </a:t>
            </a:r>
            <a:br>
              <a:rPr lang="en-US" b="1" dirty="0">
                <a:effectLst/>
              </a:rPr>
            </a:br>
            <a:br>
              <a:rPr lang="en-US" b="1" dirty="0">
                <a:effectLst/>
              </a:rPr>
            </a:br>
            <a:r>
              <a:rPr lang="en-US" sz="1700" b="1" dirty="0">
                <a:effectLst/>
              </a:rPr>
              <a:t>Good places to learn in g</a:t>
            </a:r>
            <a:r>
              <a:rPr lang="en-US" sz="1700" b="1" i="0" u="none" strike="noStrike" dirty="0">
                <a:solidFill>
                  <a:srgbClr val="000000"/>
                </a:solidFill>
                <a:effectLst/>
              </a:rPr>
              <a:t>eneral </a:t>
            </a:r>
            <a:endParaRPr lang="en-US" sz="1700" b="1"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Udemy - </a:t>
            </a:r>
            <a:r>
              <a:rPr lang="en-US" sz="1800" b="0" i="0" u="sng" strike="noStrike" dirty="0">
                <a:solidFill>
                  <a:srgbClr val="1155CC"/>
                </a:solidFill>
                <a:effectLst/>
                <a:latin typeface="Arial" panose="020B0604020202020204" pitchFamily="34" charset="0"/>
                <a:hlinkClick r:id="rId7"/>
              </a:rPr>
              <a:t>https://www.udemy.com/</a:t>
            </a:r>
            <a:r>
              <a:rPr lang="en-US" sz="1800" b="0" i="0" u="none" strike="noStrike" dirty="0">
                <a:solidFill>
                  <a:srgbClr val="000000"/>
                </a:solidFill>
                <a:effectLst/>
                <a:latin typeface="Arial" panose="020B0604020202020204" pitchFamily="34" charset="0"/>
              </a:rPr>
              <a:t> </a:t>
            </a:r>
            <a:endParaRPr lang="en-US" b="0"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LinkedIn Learning - </a:t>
            </a:r>
            <a:r>
              <a:rPr lang="en-US" sz="1800" b="0" i="0" u="sng" strike="noStrike" dirty="0">
                <a:solidFill>
                  <a:srgbClr val="1155CC"/>
                </a:solidFill>
                <a:effectLst/>
                <a:latin typeface="Arial" panose="020B0604020202020204" pitchFamily="34" charset="0"/>
                <a:hlinkClick r:id="rId8"/>
              </a:rPr>
              <a:t>https://www.linkedin.com/learning/</a:t>
            </a:r>
            <a:r>
              <a:rPr lang="en-US" sz="1800" b="0" i="0" u="none" strike="noStrike" dirty="0">
                <a:solidFill>
                  <a:srgbClr val="000000"/>
                </a:solidFill>
                <a:effectLst/>
                <a:latin typeface="Arial" panose="020B0604020202020204" pitchFamily="34" charset="0"/>
              </a:rPr>
              <a:t> </a:t>
            </a:r>
            <a:endParaRPr lang="en-US" b="0" dirty="0">
              <a:effectLst/>
            </a:endParaRPr>
          </a:p>
          <a:p>
            <a:r>
              <a:rPr lang="en-US" sz="1800" b="0" i="0" u="none" strike="noStrike" dirty="0">
                <a:solidFill>
                  <a:srgbClr val="000000"/>
                </a:solidFill>
                <a:effectLst/>
                <a:latin typeface="Arial" panose="020B0604020202020204" pitchFamily="34" charset="0"/>
              </a:rPr>
              <a:t>PS: U of People - </a:t>
            </a:r>
            <a:r>
              <a:rPr lang="en-US" sz="1800" b="0" i="0" u="sng" strike="noStrike" dirty="0">
                <a:solidFill>
                  <a:srgbClr val="1155CC"/>
                </a:solidFill>
                <a:effectLst/>
                <a:latin typeface="Arial" panose="020B0604020202020204" pitchFamily="34" charset="0"/>
                <a:hlinkClick r:id="rId9"/>
              </a:rPr>
              <a:t>https://www.uopeople.edu/</a:t>
            </a:r>
            <a:r>
              <a:rPr lang="en-US" sz="1800" b="0" i="0" u="none" strike="noStrike" dirty="0">
                <a:solidFill>
                  <a:srgbClr val="000000"/>
                </a:solidFill>
                <a:effectLst/>
                <a:latin typeface="Arial" panose="020B0604020202020204" pitchFamily="34" charset="0"/>
              </a:rPr>
              <a:t> </a:t>
            </a:r>
          </a:p>
          <a:p>
            <a:r>
              <a:rPr lang="en-US" sz="1800" dirty="0">
                <a:solidFill>
                  <a:srgbClr val="000000"/>
                </a:solidFill>
                <a:latin typeface="Arial" panose="020B0604020202020204" pitchFamily="34" charset="0"/>
              </a:rPr>
              <a:t>PS GitHub Pages - </a:t>
            </a:r>
            <a:r>
              <a:rPr lang="en-US" sz="1800" dirty="0">
                <a:solidFill>
                  <a:srgbClr val="000000"/>
                </a:solidFill>
                <a:latin typeface="Arial" panose="020B0604020202020204" pitchFamily="34" charset="0"/>
                <a:hlinkClick r:id="rId10"/>
              </a:rPr>
              <a:t>https://jcallinan.github.io/</a:t>
            </a:r>
            <a:r>
              <a:rPr lang="en-US" sz="1800" dirty="0">
                <a:solidFill>
                  <a:srgbClr val="000000"/>
                </a:solidFill>
                <a:latin typeface="Arial" panose="020B0604020202020204" pitchFamily="34" charset="0"/>
              </a:rPr>
              <a:t> </a:t>
            </a:r>
          </a:p>
          <a:p>
            <a:r>
              <a:rPr lang="en-US" dirty="0"/>
              <a:t>PPS </a:t>
            </a:r>
            <a:r>
              <a:rPr lang="en-US" b="1" dirty="0">
                <a:hlinkClick r:id="rId11"/>
              </a:rPr>
              <a:t>https://sites.pitt.edu/~jpcst52/</a:t>
            </a:r>
            <a:r>
              <a:rPr lang="en-US" sz="1800" b="1" dirty="0">
                <a:solidFill>
                  <a:srgbClr val="000000"/>
                </a:solidFill>
                <a:latin typeface="Arial" panose="020B0604020202020204" pitchFamily="34" charset="0"/>
              </a:rPr>
              <a:t> </a:t>
            </a:r>
            <a:endParaRPr lang="en-US" b="1" dirty="0"/>
          </a:p>
        </p:txBody>
      </p:sp>
      <p:pic>
        <p:nvPicPr>
          <p:cNvPr id="7" name="Picture 6">
            <a:extLst>
              <a:ext uri="{FF2B5EF4-FFF2-40B4-BE49-F238E27FC236}">
                <a16:creationId xmlns:a16="http://schemas.microsoft.com/office/drawing/2014/main" id="{8C839155-2264-4BED-9D9C-55BECEC9EEC2}"/>
              </a:ext>
            </a:extLst>
          </p:cNvPr>
          <p:cNvPicPr>
            <a:picLocks noChangeAspect="1"/>
          </p:cNvPicPr>
          <p:nvPr/>
        </p:nvPicPr>
        <p:blipFill>
          <a:blip r:embed="rId12"/>
          <a:stretch>
            <a:fillRect/>
          </a:stretch>
        </p:blipFill>
        <p:spPr>
          <a:xfrm>
            <a:off x="6610524" y="4604742"/>
            <a:ext cx="1609950" cy="400106"/>
          </a:xfrm>
          <a:prstGeom prst="rect">
            <a:avLst/>
          </a:prstGeom>
        </p:spPr>
      </p:pic>
      <p:pic>
        <p:nvPicPr>
          <p:cNvPr id="9" name="Picture 8">
            <a:extLst>
              <a:ext uri="{FF2B5EF4-FFF2-40B4-BE49-F238E27FC236}">
                <a16:creationId xmlns:a16="http://schemas.microsoft.com/office/drawing/2014/main" id="{EDC131B5-B9D8-4B53-B1CB-1C37493A7D2C}"/>
              </a:ext>
            </a:extLst>
          </p:cNvPr>
          <p:cNvPicPr>
            <a:picLocks noChangeAspect="1"/>
          </p:cNvPicPr>
          <p:nvPr/>
        </p:nvPicPr>
        <p:blipFill>
          <a:blip r:embed="rId13"/>
          <a:stretch>
            <a:fillRect/>
          </a:stretch>
        </p:blipFill>
        <p:spPr>
          <a:xfrm>
            <a:off x="8883196" y="4040331"/>
            <a:ext cx="2763733" cy="2030662"/>
          </a:xfrm>
          <a:prstGeom prst="rect">
            <a:avLst/>
          </a:prstGeom>
        </p:spPr>
      </p:pic>
    </p:spTree>
    <p:extLst>
      <p:ext uri="{BB962C8B-B14F-4D97-AF65-F5344CB8AC3E}">
        <p14:creationId xmlns:p14="http://schemas.microsoft.com/office/powerpoint/2010/main" val="38999415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7B057C-E58A-425F-B485-6200E4C92F15}"/>
              </a:ext>
            </a:extLst>
          </p:cNvPr>
          <p:cNvSpPr>
            <a:spLocks noGrp="1"/>
          </p:cNvSpPr>
          <p:nvPr>
            <p:ph type="title"/>
          </p:nvPr>
        </p:nvSpPr>
        <p:spPr>
          <a:xfrm>
            <a:off x="1066800" y="642594"/>
            <a:ext cx="10058400" cy="652806"/>
          </a:xfrm>
        </p:spPr>
        <p:txBody>
          <a:bodyPr>
            <a:normAutofit/>
          </a:bodyPr>
          <a:lstStyle/>
          <a:p>
            <a:r>
              <a:rPr lang="en-US" sz="3600" dirty="0"/>
              <a:t>2 IMPORTANT ITEMS FOR PROGRAMMERS</a:t>
            </a:r>
          </a:p>
        </p:txBody>
      </p:sp>
      <p:sp>
        <p:nvSpPr>
          <p:cNvPr id="3" name="Content Placeholder 2">
            <a:extLst>
              <a:ext uri="{FF2B5EF4-FFF2-40B4-BE49-F238E27FC236}">
                <a16:creationId xmlns:a16="http://schemas.microsoft.com/office/drawing/2014/main" id="{F9E66DED-F786-4E2D-AAEA-F29AFE008791}"/>
              </a:ext>
            </a:extLst>
          </p:cNvPr>
          <p:cNvSpPr>
            <a:spLocks noGrp="1"/>
          </p:cNvSpPr>
          <p:nvPr>
            <p:ph idx="1"/>
          </p:nvPr>
        </p:nvSpPr>
        <p:spPr>
          <a:xfrm>
            <a:off x="1066800" y="1533525"/>
            <a:ext cx="3991761" cy="1676399"/>
          </a:xfrm>
          <a:solidFill>
            <a:schemeClr val="accent4">
              <a:lumMod val="20000"/>
              <a:lumOff val="80000"/>
            </a:schemeClr>
          </a:solidFill>
        </p:spPr>
        <p:txBody>
          <a:bodyPr>
            <a:normAutofit/>
          </a:bodyPr>
          <a:lstStyle/>
          <a:p>
            <a:pPr marL="0" indent="0" rtl="0" fontAlgn="base">
              <a:spcBef>
                <a:spcPts val="0"/>
              </a:spcBef>
              <a:spcAft>
                <a:spcPts val="0"/>
              </a:spcAft>
              <a:buNone/>
            </a:pPr>
            <a:r>
              <a:rPr lang="en-US" sz="1800" b="0" i="0" u="none" strike="noStrike" dirty="0">
                <a:solidFill>
                  <a:srgbClr val="000000"/>
                </a:solidFill>
                <a:effectLst/>
                <a:latin typeface="Playfair Display" panose="020B0604020202020204" pitchFamily="2" charset="0"/>
              </a:rPr>
              <a:t>Cracking the Coding Interview - </a:t>
            </a:r>
            <a:r>
              <a:rPr lang="en-US" sz="1800" b="0" i="0" u="none" strike="noStrike" dirty="0">
                <a:solidFill>
                  <a:srgbClr val="000000"/>
                </a:solidFill>
                <a:effectLst/>
                <a:latin typeface="Playfair Display" panose="020B0604020202020204" pitchFamily="2" charset="0"/>
                <a:hlinkClick r:id="rId2"/>
              </a:rPr>
              <a:t>https://www.amazon.com/Cracking-Coding-Interview-Programming-Questions/dp/0984782850</a:t>
            </a:r>
            <a:r>
              <a:rPr lang="en-US" sz="1800" b="0" i="0" u="none" strike="noStrike" dirty="0">
                <a:solidFill>
                  <a:srgbClr val="000000"/>
                </a:solidFill>
                <a:effectLst/>
                <a:latin typeface="Playfair Display" panose="020B0604020202020204" pitchFamily="2" charset="0"/>
              </a:rPr>
              <a:t> </a:t>
            </a:r>
          </a:p>
          <a:p>
            <a:pPr marL="0" indent="0" rtl="0" fontAlgn="base">
              <a:spcBef>
                <a:spcPts val="0"/>
              </a:spcBef>
              <a:spcAft>
                <a:spcPts val="0"/>
              </a:spcAft>
              <a:buNone/>
            </a:pPr>
            <a:r>
              <a:rPr lang="en-US" sz="1800" b="0" i="0" u="sng" strike="noStrike" dirty="0">
                <a:solidFill>
                  <a:srgbClr val="CE93D8"/>
                </a:solidFill>
                <a:effectLst/>
                <a:latin typeface="Playfair Display" panose="020B0604020202020204" pitchFamily="2" charset="0"/>
                <a:hlinkClick r:id="rId3"/>
              </a:rPr>
              <a:t>https://leetcode.com/</a:t>
            </a:r>
            <a:r>
              <a:rPr lang="en-US" sz="1800" b="0" i="0" u="none" strike="noStrike" dirty="0">
                <a:solidFill>
                  <a:srgbClr val="000000"/>
                </a:solidFill>
                <a:effectLst/>
                <a:latin typeface="Playfair Display" panose="020B0604020202020204" pitchFamily="2" charset="0"/>
              </a:rPr>
              <a:t> </a:t>
            </a:r>
          </a:p>
          <a:p>
            <a:pPr rtl="0">
              <a:spcBef>
                <a:spcPts val="0"/>
              </a:spcBef>
              <a:spcAft>
                <a:spcPts val="0"/>
              </a:spcAft>
            </a:pPr>
            <a:endParaRPr lang="en-US" dirty="0"/>
          </a:p>
        </p:txBody>
      </p:sp>
      <p:pic>
        <p:nvPicPr>
          <p:cNvPr id="2050" name="Picture 2">
            <a:extLst>
              <a:ext uri="{FF2B5EF4-FFF2-40B4-BE49-F238E27FC236}">
                <a16:creationId xmlns:a16="http://schemas.microsoft.com/office/drawing/2014/main" id="{855FBF99-BCE6-45E6-A8E9-B20B3D0A6C3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11985" y="1821672"/>
            <a:ext cx="6407948" cy="368888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9CE3015F-482E-43D3-999D-1E30E6729AAD}"/>
              </a:ext>
            </a:extLst>
          </p:cNvPr>
          <p:cNvPicPr>
            <a:picLocks noChangeAspect="1"/>
          </p:cNvPicPr>
          <p:nvPr/>
        </p:nvPicPr>
        <p:blipFill>
          <a:blip r:embed="rId5"/>
          <a:stretch>
            <a:fillRect/>
          </a:stretch>
        </p:blipFill>
        <p:spPr>
          <a:xfrm>
            <a:off x="1231708" y="3325399"/>
            <a:ext cx="3661943" cy="2890007"/>
          </a:xfrm>
          <a:prstGeom prst="rect">
            <a:avLst/>
          </a:prstGeom>
        </p:spPr>
      </p:pic>
    </p:spTree>
    <p:extLst>
      <p:ext uri="{BB962C8B-B14F-4D97-AF65-F5344CB8AC3E}">
        <p14:creationId xmlns:p14="http://schemas.microsoft.com/office/powerpoint/2010/main" val="39749511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880775-2B7C-4D7C-AB30-19399AC577DA}"/>
              </a:ext>
            </a:extLst>
          </p:cNvPr>
          <p:cNvSpPr>
            <a:spLocks noGrp="1"/>
          </p:cNvSpPr>
          <p:nvPr>
            <p:ph type="title"/>
          </p:nvPr>
        </p:nvSpPr>
        <p:spPr/>
        <p:txBody>
          <a:bodyPr/>
          <a:lstStyle/>
          <a:p>
            <a:r>
              <a:rPr lang="en-US" dirty="0"/>
              <a:t>SYLLABUS EXAMPLES</a:t>
            </a:r>
          </a:p>
        </p:txBody>
      </p:sp>
      <p:pic>
        <p:nvPicPr>
          <p:cNvPr id="8" name="Content Placeholder 7">
            <a:hlinkClick r:id="rId2"/>
            <a:extLst>
              <a:ext uri="{FF2B5EF4-FFF2-40B4-BE49-F238E27FC236}">
                <a16:creationId xmlns:a16="http://schemas.microsoft.com/office/drawing/2014/main" id="{1086EE37-EF23-4CCB-AF17-0A6D46714373}"/>
              </a:ext>
            </a:extLst>
          </p:cNvPr>
          <p:cNvPicPr>
            <a:picLocks noGrp="1" noChangeAspect="1"/>
          </p:cNvPicPr>
          <p:nvPr>
            <p:ph idx="1"/>
          </p:nvPr>
        </p:nvPicPr>
        <p:blipFill>
          <a:blip r:embed="rId3"/>
          <a:stretch>
            <a:fillRect/>
          </a:stretch>
        </p:blipFill>
        <p:spPr>
          <a:xfrm>
            <a:off x="882963" y="2014194"/>
            <a:ext cx="3497902" cy="1965821"/>
          </a:xfrm>
        </p:spPr>
      </p:pic>
      <p:sp>
        <p:nvSpPr>
          <p:cNvPr id="4" name="AutoShape 2">
            <a:extLst>
              <a:ext uri="{FF2B5EF4-FFF2-40B4-BE49-F238E27FC236}">
                <a16:creationId xmlns:a16="http://schemas.microsoft.com/office/drawing/2014/main" id="{9268A548-AD96-4904-9490-8912E51671F1}"/>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hlinkClick r:id="rId4"/>
            <a:extLst>
              <a:ext uri="{FF2B5EF4-FFF2-40B4-BE49-F238E27FC236}">
                <a16:creationId xmlns:a16="http://schemas.microsoft.com/office/drawing/2014/main" id="{7B7BBA94-D394-4CE9-ABD5-077E19328EC5}"/>
              </a:ext>
            </a:extLst>
          </p:cNvPr>
          <p:cNvPicPr>
            <a:picLocks noChangeAspect="1"/>
          </p:cNvPicPr>
          <p:nvPr/>
        </p:nvPicPr>
        <p:blipFill>
          <a:blip r:embed="rId5"/>
          <a:stretch>
            <a:fillRect/>
          </a:stretch>
        </p:blipFill>
        <p:spPr>
          <a:xfrm>
            <a:off x="4713892" y="2014194"/>
            <a:ext cx="3332306" cy="1939403"/>
          </a:xfrm>
          <a:prstGeom prst="rect">
            <a:avLst/>
          </a:prstGeom>
        </p:spPr>
      </p:pic>
      <p:pic>
        <p:nvPicPr>
          <p:cNvPr id="11" name="Picture 2" descr="Jeremy Callinan">
            <a:extLst>
              <a:ext uri="{FF2B5EF4-FFF2-40B4-BE49-F238E27FC236}">
                <a16:creationId xmlns:a16="http://schemas.microsoft.com/office/drawing/2014/main" id="{219CC64D-FB80-460F-8BA1-ED7916B6109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131228" y="5858889"/>
            <a:ext cx="546422" cy="47265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7465DC20-7FBD-44AB-84AB-9D9C72F19B6D}"/>
              </a:ext>
            </a:extLst>
          </p:cNvPr>
          <p:cNvPicPr>
            <a:picLocks noChangeAspect="1"/>
          </p:cNvPicPr>
          <p:nvPr/>
        </p:nvPicPr>
        <p:blipFill>
          <a:blip r:embed="rId7"/>
          <a:stretch>
            <a:fillRect/>
          </a:stretch>
        </p:blipFill>
        <p:spPr>
          <a:xfrm>
            <a:off x="9139530" y="5866379"/>
            <a:ext cx="1811696" cy="468910"/>
          </a:xfrm>
          <a:prstGeom prst="rect">
            <a:avLst/>
          </a:prstGeom>
        </p:spPr>
      </p:pic>
      <p:pic>
        <p:nvPicPr>
          <p:cNvPr id="13" name="Picture 12">
            <a:extLst>
              <a:ext uri="{FF2B5EF4-FFF2-40B4-BE49-F238E27FC236}">
                <a16:creationId xmlns:a16="http://schemas.microsoft.com/office/drawing/2014/main" id="{CB667D87-9208-41CC-B64F-0A709638DD3C}"/>
              </a:ext>
            </a:extLst>
          </p:cNvPr>
          <p:cNvPicPr>
            <a:picLocks noChangeAspect="1"/>
          </p:cNvPicPr>
          <p:nvPr/>
        </p:nvPicPr>
        <p:blipFill>
          <a:blip r:embed="rId8"/>
          <a:stretch>
            <a:fillRect/>
          </a:stretch>
        </p:blipFill>
        <p:spPr>
          <a:xfrm>
            <a:off x="6305868" y="5858889"/>
            <a:ext cx="2653660" cy="468910"/>
          </a:xfrm>
          <a:prstGeom prst="rect">
            <a:avLst/>
          </a:prstGeom>
        </p:spPr>
      </p:pic>
      <p:pic>
        <p:nvPicPr>
          <p:cNvPr id="5" name="Picture 4">
            <a:hlinkClick r:id="rId9"/>
            <a:extLst>
              <a:ext uri="{FF2B5EF4-FFF2-40B4-BE49-F238E27FC236}">
                <a16:creationId xmlns:a16="http://schemas.microsoft.com/office/drawing/2014/main" id="{DC95845B-C708-48AA-AA7B-7746435279D7}"/>
              </a:ext>
            </a:extLst>
          </p:cNvPr>
          <p:cNvPicPr>
            <a:picLocks noChangeAspect="1"/>
          </p:cNvPicPr>
          <p:nvPr/>
        </p:nvPicPr>
        <p:blipFill>
          <a:blip r:embed="rId10"/>
          <a:stretch>
            <a:fillRect/>
          </a:stretch>
        </p:blipFill>
        <p:spPr>
          <a:xfrm>
            <a:off x="8293931" y="2014195"/>
            <a:ext cx="3417600" cy="1918602"/>
          </a:xfrm>
          <a:prstGeom prst="rect">
            <a:avLst/>
          </a:prstGeom>
        </p:spPr>
      </p:pic>
      <p:sp>
        <p:nvSpPr>
          <p:cNvPr id="3" name="TextBox 2">
            <a:extLst>
              <a:ext uri="{FF2B5EF4-FFF2-40B4-BE49-F238E27FC236}">
                <a16:creationId xmlns:a16="http://schemas.microsoft.com/office/drawing/2014/main" id="{637C391B-ADFA-4895-A01C-00C46FF17D95}"/>
              </a:ext>
            </a:extLst>
          </p:cNvPr>
          <p:cNvSpPr txBox="1"/>
          <p:nvPr/>
        </p:nvSpPr>
        <p:spPr>
          <a:xfrm>
            <a:off x="882963" y="4437776"/>
            <a:ext cx="10794687" cy="646331"/>
          </a:xfrm>
          <a:prstGeom prst="rect">
            <a:avLst/>
          </a:prstGeom>
          <a:noFill/>
        </p:spPr>
        <p:txBody>
          <a:bodyPr wrap="square" rtlCol="0">
            <a:spAutoFit/>
          </a:bodyPr>
          <a:lstStyle/>
          <a:p>
            <a:r>
              <a:rPr lang="en-US" dirty="0"/>
              <a:t>PS: Flash drive - </a:t>
            </a:r>
            <a:r>
              <a:rPr lang="en-US" dirty="0">
                <a:hlinkClick r:id="rId11"/>
              </a:rPr>
              <a:t>https://drive.google.com/drive/folders/1jZhdNt8dgMdp-YiBLAKuVA1bWsyrwMOf?usp=sharing</a:t>
            </a:r>
            <a:r>
              <a:rPr lang="en-US" dirty="0"/>
              <a:t> </a:t>
            </a:r>
          </a:p>
        </p:txBody>
      </p:sp>
    </p:spTree>
    <p:extLst>
      <p:ext uri="{BB962C8B-B14F-4D97-AF65-F5344CB8AC3E}">
        <p14:creationId xmlns:p14="http://schemas.microsoft.com/office/powerpoint/2010/main" val="214659446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VTI">
  <a:themeElements>
    <a:clrScheme name="Custom 1">
      <a:dk1>
        <a:sysClr val="windowText" lastClr="000000"/>
      </a:dk1>
      <a:lt1>
        <a:sysClr val="window" lastClr="FFFFFF"/>
      </a:lt1>
      <a:dk2>
        <a:srgbClr val="505046"/>
      </a:dk2>
      <a:lt2>
        <a:srgbClr val="F5F6F4"/>
      </a:lt2>
      <a:accent1>
        <a:srgbClr val="57903F"/>
      </a:accent1>
      <a:accent2>
        <a:srgbClr val="F03F2B"/>
      </a:accent2>
      <a:accent3>
        <a:srgbClr val="3488A0"/>
      </a:accent3>
      <a:accent4>
        <a:srgbClr val="F8D22F"/>
      </a:accent4>
      <a:accent5>
        <a:srgbClr val="5CC6D6"/>
      </a:accent5>
      <a:accent6>
        <a:srgbClr val="B8D233"/>
      </a:accent6>
      <a:hlink>
        <a:srgbClr val="00B0F0"/>
      </a:hlink>
      <a:folHlink>
        <a:srgbClr val="2EA5B7"/>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80000"/>
                <a:shade val="100000"/>
                <a:satMod val="300000"/>
              </a:schemeClr>
            </a:gs>
            <a:gs pos="100000">
              <a:schemeClr val="phClr">
                <a:tint val="100000"/>
                <a:shade val="30000"/>
                <a:satMod val="200000"/>
              </a:schemeClr>
            </a:gs>
          </a:gsLst>
          <a:path path="circle">
            <a:fillToRect l="50000" t="50000" r="50000" b="50000"/>
          </a:path>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Original 5_01_Win32" id="{77344C68-A3F1-476B-8680-97D7F429B46B}" vid="{89780073-58E8-4DFF-BF29-BA99F8052841}"/>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2D276E62-80A3-44DD-9BCC-97ED2B99B57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CDB58277-F8DF-46FF-84EC-EF41B835E69F}">
  <ds:schemaRefs>
    <ds:schemaRef ds:uri="http://schemas.microsoft.com/sharepoint/v3/contenttype/forms"/>
  </ds:schemaRefs>
</ds:datastoreItem>
</file>

<file path=customXml/itemProps3.xml><?xml version="1.0" encoding="utf-8"?>
<ds:datastoreItem xmlns:ds="http://schemas.openxmlformats.org/officeDocument/2006/customXml" ds:itemID="{137651BA-F45C-4845-9AB3-E0A65B39F5E1}">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{A03AAE20-BC3C-4788-96C3-4669CD5430DA}tf78438558_win32</Template>
  <TotalTime>100</TotalTime>
  <Words>1001</Words>
  <Application>Microsoft Office PowerPoint</Application>
  <PresentationFormat>Widescreen</PresentationFormat>
  <Paragraphs>94</Paragraphs>
  <Slides>11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Arial</vt:lpstr>
      <vt:lpstr>Century Gothic</vt:lpstr>
      <vt:lpstr>Garamond</vt:lpstr>
      <vt:lpstr>Open Sans</vt:lpstr>
      <vt:lpstr>Playfair Display</vt:lpstr>
      <vt:lpstr>SavonVTI</vt:lpstr>
      <vt:lpstr>GAME Design &amp; Programming</vt:lpstr>
      <vt:lpstr>Agenda</vt:lpstr>
      <vt:lpstr>CIS&amp;T @ Pitt-Bradford</vt:lpstr>
      <vt:lpstr>George B. Duke Engineering and Information Technologies Building</vt:lpstr>
      <vt:lpstr>GAME DESIGN DEGREES</vt:lpstr>
      <vt:lpstr>GAME DESIGN CERTIFICATIONS</vt:lpstr>
      <vt:lpstr>OTHER IMPORTANT CERTS / THINGS TO DO</vt:lpstr>
      <vt:lpstr>2 IMPORTANT ITEMS FOR PROGRAMMERS</vt:lpstr>
      <vt:lpstr>SYLLABUS EXAMPLES</vt:lpstr>
      <vt:lpstr>PLAYLISTS ON YOUTUBE</vt:lpstr>
      <vt:lpstr>FUN STUFF TO CHECK OUT!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GAME Design &amp; Programming</dc:title>
  <dc:creator>Jeremy Callinan</dc:creator>
  <cp:lastModifiedBy>Jeremy Callinan</cp:lastModifiedBy>
  <cp:revision>8</cp:revision>
  <dcterms:created xsi:type="dcterms:W3CDTF">2022-03-20T18:53:43Z</dcterms:created>
  <dcterms:modified xsi:type="dcterms:W3CDTF">2022-03-28T03:01:46Z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